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8" r:id="rId3"/>
    <p:sldId id="266" r:id="rId4"/>
    <p:sldId id="327" r:id="rId5"/>
    <p:sldId id="328" r:id="rId6"/>
    <p:sldId id="325" r:id="rId7"/>
    <p:sldId id="329" r:id="rId8"/>
    <p:sldId id="330" r:id="rId9"/>
    <p:sldId id="331" r:id="rId10"/>
    <p:sldId id="323" r:id="rId11"/>
    <p:sldId id="354" r:id="rId12"/>
    <p:sldId id="332" r:id="rId13"/>
    <p:sldId id="333" r:id="rId14"/>
    <p:sldId id="334" r:id="rId15"/>
    <p:sldId id="335" r:id="rId16"/>
    <p:sldId id="336" r:id="rId17"/>
    <p:sldId id="355" r:id="rId18"/>
    <p:sldId id="337" r:id="rId19"/>
    <p:sldId id="338" r:id="rId20"/>
    <p:sldId id="339" r:id="rId21"/>
    <p:sldId id="340" r:id="rId22"/>
    <p:sldId id="341" r:id="rId23"/>
    <p:sldId id="326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265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D52921-85D0-E811-9438-C521B2D10A4D}" name="송대석" initials="송" userId="송대석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AF"/>
    <a:srgbClr val="4C4747"/>
    <a:srgbClr val="FEC9B8"/>
    <a:srgbClr val="FD6231"/>
    <a:srgbClr val="C8E4E5"/>
    <a:srgbClr val="FE9E7E"/>
    <a:srgbClr val="C4C8C9"/>
    <a:srgbClr val="B1B3B2"/>
    <a:srgbClr val="C6CACB"/>
    <a:srgbClr val="C7CC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70" autoAdjust="0"/>
    <p:restoredTop sz="87093" autoAdjust="0"/>
  </p:normalViewPr>
  <p:slideViewPr>
    <p:cSldViewPr snapToGrid="0" showGuides="1">
      <p:cViewPr>
        <p:scale>
          <a:sx n="100" d="100"/>
          <a:sy n="100" d="100"/>
        </p:scale>
        <p:origin x="588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29AEE-E77B-4AC3-903B-0FDB56D08C17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02B1E-3F4A-4131-B517-290970B7B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780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411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58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56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256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820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270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072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851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777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503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756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326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4098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499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334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86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037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8175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131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560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317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272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3076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1433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211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30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045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640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870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286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7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84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477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49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94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277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4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35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95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921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8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28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1916F-3367-49A6-AF9E-D718BD8BA8FC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7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947052" y="1589649"/>
            <a:ext cx="3244948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16054" y="2274838"/>
            <a:ext cx="75713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2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C++ API OpenCV</a:t>
            </a:r>
          </a:p>
          <a:p>
            <a:pPr algn="r"/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r>
              <a:rPr lang="ko-KR" altLang="en-US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주차 </a:t>
            </a:r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(6</a:t>
            </a:r>
            <a:r>
              <a:rPr lang="ko-KR" altLang="en-US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장</a:t>
            </a:r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7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358751"/>
              </p:ext>
            </p:extLst>
          </p:nvPr>
        </p:nvGraphicFramePr>
        <p:xfrm>
          <a:off x="764735" y="5122854"/>
          <a:ext cx="439693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62">
                  <a:extLst>
                    <a:ext uri="{9D8B030D-6E8A-4147-A177-3AD203B41FA5}">
                      <a16:colId xmlns:a16="http://schemas.microsoft.com/office/drawing/2014/main" val="56462378"/>
                    </a:ext>
                  </a:extLst>
                </a:gridCol>
                <a:gridCol w="3768173">
                  <a:extLst>
                    <a:ext uri="{9D8B030D-6E8A-4147-A177-3AD203B41FA5}">
                      <a16:colId xmlns:a16="http://schemas.microsoft.com/office/drawing/2014/main" val="3468396150"/>
                    </a:ext>
                  </a:extLst>
                </a:gridCol>
              </a:tblGrid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2022</a:t>
                      </a:r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년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04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월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08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일</a:t>
                      </a:r>
                      <a:endParaRPr lang="ko-KR" altLang="en-US" sz="14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25652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803541" y="970671"/>
            <a:ext cx="3212513" cy="3341753"/>
            <a:chOff x="1041009" y="970671"/>
            <a:chExt cx="3212513" cy="3341753"/>
          </a:xfrm>
        </p:grpSpPr>
        <p:sp>
          <p:nvSpPr>
            <p:cNvPr id="18" name="타원 17"/>
            <p:cNvSpPr/>
            <p:nvPr/>
          </p:nvSpPr>
          <p:spPr>
            <a:xfrm>
              <a:off x="1041009" y="970671"/>
              <a:ext cx="1448973" cy="1448973"/>
            </a:xfrm>
            <a:prstGeom prst="ellipse">
              <a:avLst/>
            </a:prstGeom>
            <a:solidFill>
              <a:srgbClr val="C8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1323533" y="1382435"/>
              <a:ext cx="2929989" cy="2929989"/>
            </a:xfrm>
            <a:prstGeom prst="ellipse">
              <a:avLst/>
            </a:prstGeom>
            <a:solidFill>
              <a:srgbClr val="FE9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0" y="5258971"/>
            <a:ext cx="58380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517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59789" y="1050511"/>
            <a:ext cx="181011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115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5791124" y="3252739"/>
            <a:ext cx="4735598" cy="1659974"/>
            <a:chOff x="7000946" y="3843583"/>
            <a:chExt cx="4735598" cy="1659974"/>
          </a:xfrm>
        </p:grpSpPr>
        <p:sp>
          <p:nvSpPr>
            <p:cNvPr id="6" name="TextBox 5"/>
            <p:cNvSpPr txBox="1"/>
            <p:nvPr/>
          </p:nvSpPr>
          <p:spPr>
            <a:xfrm>
              <a:off x="7000946" y="3843583"/>
              <a:ext cx="4735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5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스무딩</a:t>
              </a:r>
              <a:r>
                <a:rPr lang="en-US" altLang="ko-KR" sz="5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</a:t>
              </a:r>
              <a:r>
                <a:rPr lang="ko-KR" altLang="en-US" sz="5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샤프닝</a:t>
              </a:r>
              <a:endParaRPr lang="ko-KR" altLang="en-US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20049" y="5041892"/>
              <a:ext cx="31164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Blur,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Sobel,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Laplacian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6324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415772" cy="1163374"/>
            <a:chOff x="960681" y="2615402"/>
            <a:chExt cx="1415772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스무딩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개념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2584387"/>
            <a:ext cx="3875210" cy="763302"/>
            <a:chOff x="6796429" y="1608522"/>
            <a:chExt cx="3875210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38715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영상을 부드럽게 하며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노이즈를 지울 수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9875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306739" cy="1163374"/>
            <a:chOff x="960681" y="2615402"/>
            <a:chExt cx="330673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스무딩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3306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boxFilter</a:t>
              </a:r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bilateralFilter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35740"/>
            <a:ext cx="7214265" cy="978745"/>
            <a:chOff x="6796429" y="1608522"/>
            <a:chExt cx="7214265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12507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boxFilter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72106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BORDER_REFLECT_101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방식의 패딩 후에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ksize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*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ksize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크기의 중심이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anchor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인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필터로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행렬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에서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(0, 0)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부터 끝까지 합을 구한다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 normalize=true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이면 평균값을 도출한다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A80E61C-FEC3-48A1-81C8-D32FC559C03E}"/>
              </a:ext>
            </a:extLst>
          </p:cNvPr>
          <p:cNvGrpSpPr/>
          <p:nvPr/>
        </p:nvGrpSpPr>
        <p:grpSpPr>
          <a:xfrm>
            <a:off x="4929210" y="1014485"/>
            <a:ext cx="7272935" cy="763302"/>
            <a:chOff x="6796429" y="1608522"/>
            <a:chExt cx="7272935" cy="7633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8A4B8D-2112-4730-9B7C-70F232E5881C}"/>
                </a:ext>
              </a:extLst>
            </p:cNvPr>
            <p:cNvSpPr txBox="1"/>
            <p:nvPr/>
          </p:nvSpPr>
          <p:spPr>
            <a:xfrm>
              <a:off x="6796429" y="1608522"/>
              <a:ext cx="17885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bilateralFilter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929D5F-1C50-474E-BCE6-2B44A92AA079}"/>
                </a:ext>
              </a:extLst>
            </p:cNvPr>
            <p:cNvSpPr txBox="1"/>
            <p:nvPr/>
          </p:nvSpPr>
          <p:spPr>
            <a:xfrm>
              <a:off x="6800066" y="2064047"/>
              <a:ext cx="72692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동작은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boxFilter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와 같지만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결과가 합이 아닌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가우시안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함수를 이용한 양방향 필터링이다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66E7618-7F76-44FA-96FD-63AA94B3B2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87" t="9491" r="26531" b="31389"/>
          <a:stretch/>
        </p:blipFill>
        <p:spPr>
          <a:xfrm>
            <a:off x="4929210" y="1833201"/>
            <a:ext cx="3306738" cy="50479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02972E4-DC21-4025-87C3-063F0D3097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31" r="62513" b="1949"/>
          <a:stretch/>
        </p:blipFill>
        <p:spPr>
          <a:xfrm>
            <a:off x="8514981" y="1833200"/>
            <a:ext cx="2978724" cy="502479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9BC6CFA-A3EC-48E1-A3CE-A776658C6B42}"/>
              </a:ext>
            </a:extLst>
          </p:cNvPr>
          <p:cNvCxnSpPr/>
          <p:nvPr/>
        </p:nvCxnSpPr>
        <p:spPr>
          <a:xfrm flipV="1">
            <a:off x="7137400" y="4051300"/>
            <a:ext cx="1479550" cy="7175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A3D83B6-D14C-4AAA-97C5-8E4AE66F3CB0}"/>
              </a:ext>
            </a:extLst>
          </p:cNvPr>
          <p:cNvCxnSpPr>
            <a:cxnSpLocks/>
          </p:cNvCxnSpPr>
          <p:nvPr/>
        </p:nvCxnSpPr>
        <p:spPr>
          <a:xfrm>
            <a:off x="7137400" y="5143500"/>
            <a:ext cx="14795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4AE279E-A4FC-4D5F-8E6D-8EB40A743593}"/>
              </a:ext>
            </a:extLst>
          </p:cNvPr>
          <p:cNvCxnSpPr>
            <a:cxnSpLocks/>
          </p:cNvCxnSpPr>
          <p:nvPr/>
        </p:nvCxnSpPr>
        <p:spPr>
          <a:xfrm>
            <a:off x="7620000" y="5873750"/>
            <a:ext cx="10477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3FAC1B-30BA-4A9A-ADB6-D9DBAD0572D0}"/>
              </a:ext>
            </a:extLst>
          </p:cNvPr>
          <p:cNvCxnSpPr>
            <a:cxnSpLocks/>
          </p:cNvCxnSpPr>
          <p:nvPr/>
        </p:nvCxnSpPr>
        <p:spPr>
          <a:xfrm>
            <a:off x="7620000" y="6366735"/>
            <a:ext cx="10477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94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306739" cy="1163374"/>
            <a:chOff x="960681" y="2615402"/>
            <a:chExt cx="330673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스무딩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3306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boxFilter</a:t>
              </a:r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bilateralFilter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258725"/>
            <a:ext cx="6200846" cy="763302"/>
            <a:chOff x="6796429" y="1608522"/>
            <a:chExt cx="6200846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21100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boxFilter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정규화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197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normalize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의 디폴트 값은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true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즉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기본적으로 평균값으로 결과를 도출한다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7FD3019-E7A8-442E-BE7F-9DDAE7FD23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47" t="9630" r="7439" b="50000"/>
          <a:stretch/>
        </p:blipFill>
        <p:spPr>
          <a:xfrm>
            <a:off x="4929210" y="1071484"/>
            <a:ext cx="5831283" cy="42373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44B6B6-BFD6-4CDD-B35B-9BE746710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530" y="3651055"/>
            <a:ext cx="3011908" cy="3187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78D7B8-23A8-4A6F-86DA-F3C5B19AA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1225" y="458780"/>
            <a:ext cx="2400920" cy="254105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790526-E6DF-4470-B5E2-2E188FD6E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1225" y="3164320"/>
            <a:ext cx="2400920" cy="254105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226618A-0A25-418B-BE3E-7B0B2213F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0073" y="4316949"/>
            <a:ext cx="2400920" cy="2541051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5975D12-FAC3-4D3E-807F-E7E7300CEEB3}"/>
              </a:ext>
            </a:extLst>
          </p:cNvPr>
          <p:cNvCxnSpPr>
            <a:cxnSpLocks/>
          </p:cNvCxnSpPr>
          <p:nvPr/>
        </p:nvCxnSpPr>
        <p:spPr>
          <a:xfrm flipV="1">
            <a:off x="7298728" y="2562889"/>
            <a:ext cx="2479675" cy="5981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5B6E4FF-733F-45E0-8426-115A863D51D9}"/>
              </a:ext>
            </a:extLst>
          </p:cNvPr>
          <p:cNvCxnSpPr>
            <a:cxnSpLocks/>
          </p:cNvCxnSpPr>
          <p:nvPr/>
        </p:nvCxnSpPr>
        <p:spPr>
          <a:xfrm>
            <a:off x="8433881" y="4075889"/>
            <a:ext cx="2567804" cy="5470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94878DB-A16B-48D3-BFC6-C766BFBA52E9}"/>
              </a:ext>
            </a:extLst>
          </p:cNvPr>
          <p:cNvCxnSpPr>
            <a:cxnSpLocks/>
          </p:cNvCxnSpPr>
          <p:nvPr/>
        </p:nvCxnSpPr>
        <p:spPr>
          <a:xfrm>
            <a:off x="6896911" y="4622917"/>
            <a:ext cx="468307" cy="3073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12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459263" cy="1163374"/>
            <a:chOff x="960681" y="2615402"/>
            <a:chExt cx="2459263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스무딩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4592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medianBlur</a:t>
              </a:r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blur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35740"/>
            <a:ext cx="6888855" cy="763302"/>
            <a:chOff x="6796429" y="1608522"/>
            <a:chExt cx="6888855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15792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medianBlur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F8C91E4-EA0F-460B-95CA-BD9BDB8D0E0C}"/>
                    </a:ext>
                  </a:extLst>
                </p:cNvPr>
                <p:cNvSpPr txBox="1"/>
                <p:nvPr/>
              </p:nvSpPr>
              <p:spPr>
                <a:xfrm>
                  <a:off x="6800066" y="2064047"/>
                  <a:ext cx="688521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err="1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ksize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1400" i="1" smtClean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 </a:t>
                  </a:r>
                  <a:r>
                    <a:rPr lang="en-US" altLang="ko-KR" sz="1400" dirty="0" err="1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ksize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 </a:t>
                  </a:r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필터를 이용하여 중간값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(</a:t>
                  </a:r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평균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 X)</a:t>
                  </a:r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을 이용해 결과 영상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(</a:t>
                  </a:r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행렬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)</a:t>
                  </a:r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을 만든다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F8C91E4-EA0F-460B-95CA-BD9BDB8D0E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0066" y="2064047"/>
                  <a:ext cx="6885218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A80E61C-FEC3-48A1-81C8-D32FC559C03E}"/>
              </a:ext>
            </a:extLst>
          </p:cNvPr>
          <p:cNvGrpSpPr/>
          <p:nvPr/>
        </p:nvGrpSpPr>
        <p:grpSpPr>
          <a:xfrm>
            <a:off x="4929210" y="1014485"/>
            <a:ext cx="6131597" cy="763302"/>
            <a:chOff x="6796429" y="1608522"/>
            <a:chExt cx="6131597" cy="7633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8A4B8D-2112-4730-9B7C-70F232E5881C}"/>
                </a:ext>
              </a:extLst>
            </p:cNvPr>
            <p:cNvSpPr txBox="1"/>
            <p:nvPr/>
          </p:nvSpPr>
          <p:spPr>
            <a:xfrm>
              <a:off x="6796429" y="1608522"/>
              <a:ext cx="671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blur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929D5F-1C50-474E-BCE6-2B44A92AA079}"/>
                </a:ext>
              </a:extLst>
            </p:cNvPr>
            <p:cNvSpPr txBox="1"/>
            <p:nvPr/>
          </p:nvSpPr>
          <p:spPr>
            <a:xfrm>
              <a:off x="6800066" y="2064047"/>
              <a:ext cx="61279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필터 내의 합의 평균을 내는 상자필터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boxFilter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를 이용한다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 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평균 필터링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AA1519E-AF48-45E2-BEEB-27C5EB1E6C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97" t="9584" r="9653" b="42222"/>
          <a:stretch/>
        </p:blipFill>
        <p:spPr>
          <a:xfrm>
            <a:off x="4929209" y="1833201"/>
            <a:ext cx="6624616" cy="503007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3D28BB3-F618-4BA8-A7BD-2C54C1DB51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76" r="63585" b="23456"/>
          <a:stretch/>
        </p:blipFill>
        <p:spPr>
          <a:xfrm>
            <a:off x="9461715" y="1777787"/>
            <a:ext cx="2730285" cy="3287778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7728B08-31AE-41A6-9A55-C30A837EF04C}"/>
              </a:ext>
            </a:extLst>
          </p:cNvPr>
          <p:cNvCxnSpPr/>
          <p:nvPr/>
        </p:nvCxnSpPr>
        <p:spPr>
          <a:xfrm flipV="1">
            <a:off x="6686550" y="3924300"/>
            <a:ext cx="2905125" cy="16192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2ACD03B-C070-4104-934B-CAF2FD958EF3}"/>
              </a:ext>
            </a:extLst>
          </p:cNvPr>
          <p:cNvCxnSpPr/>
          <p:nvPr/>
        </p:nvCxnSpPr>
        <p:spPr>
          <a:xfrm flipV="1">
            <a:off x="7052348" y="4800600"/>
            <a:ext cx="2586952" cy="15661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95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960793" cy="1163374"/>
            <a:chOff x="960681" y="2615402"/>
            <a:chExt cx="1960793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스무딩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9607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GaussianBlur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35740"/>
            <a:ext cx="6193152" cy="763302"/>
            <a:chOff x="6796429" y="1608522"/>
            <a:chExt cx="6193152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24393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getGaussianKernel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F8C91E4-EA0F-460B-95CA-BD9BDB8D0E0C}"/>
                    </a:ext>
                  </a:extLst>
                </p:cNvPr>
                <p:cNvSpPr txBox="1"/>
                <p:nvPr/>
              </p:nvSpPr>
              <p:spPr>
                <a:xfrm>
                  <a:off x="6800066" y="2064047"/>
                  <a:ext cx="61895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err="1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ksize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1400" i="1" smtClean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 1 </a:t>
                  </a:r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크기의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 </a:t>
                  </a:r>
                  <a:r>
                    <a:rPr lang="ko-KR" altLang="en-US" sz="1400" dirty="0" err="1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가우시안</a:t>
                  </a:r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 커널을 행렬로 반환한다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. </a:t>
                  </a:r>
                  <a:r>
                    <a:rPr lang="en-US" altLang="ko-KR" sz="1400" dirty="0" err="1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ksize</a:t>
                  </a:r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는 홀수여야 한다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F8C91E4-EA0F-460B-95CA-BD9BDB8D0E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0066" y="2064047"/>
                  <a:ext cx="6189515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F5D6AEA-3630-430F-97C7-3167B9828958}"/>
              </a:ext>
            </a:extLst>
          </p:cNvPr>
          <p:cNvGrpSpPr/>
          <p:nvPr/>
        </p:nvGrpSpPr>
        <p:grpSpPr>
          <a:xfrm>
            <a:off x="4929210" y="1014485"/>
            <a:ext cx="5097147" cy="763302"/>
            <a:chOff x="6796429" y="1608522"/>
            <a:chExt cx="5097147" cy="76330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CE0BAE-C41E-47C6-80D3-A4ED1BDD4B79}"/>
                </a:ext>
              </a:extLst>
            </p:cNvPr>
            <p:cNvSpPr txBox="1"/>
            <p:nvPr/>
          </p:nvSpPr>
          <p:spPr>
            <a:xfrm>
              <a:off x="6796429" y="1608522"/>
              <a:ext cx="17588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GaussianBlur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143D16-8D6E-4AAF-9EAC-1B1384E24C72}"/>
                </a:ext>
              </a:extLst>
            </p:cNvPr>
            <p:cNvSpPr txBox="1"/>
            <p:nvPr/>
          </p:nvSpPr>
          <p:spPr>
            <a:xfrm>
              <a:off x="6800066" y="2064047"/>
              <a:ext cx="5093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ksize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크기의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2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차원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가우시안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커널로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Convolution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을 수행한다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7216653-C7EC-43FB-BCB9-AEA660D12B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16" t="9722" r="6574" b="34722"/>
          <a:stretch/>
        </p:blipFill>
        <p:spPr>
          <a:xfrm>
            <a:off x="4929210" y="1833202"/>
            <a:ext cx="5489592" cy="50247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4E20D5-A19B-4AFC-890C-3EC3FC79FE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23" t="13984" r="68036" b="45972"/>
          <a:stretch/>
        </p:blipFill>
        <p:spPr>
          <a:xfrm>
            <a:off x="9514609" y="1833202"/>
            <a:ext cx="2677391" cy="30153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13F467-F989-4FF4-AC64-C1D3C7E9D1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6184" r="68035"/>
          <a:stretch/>
        </p:blipFill>
        <p:spPr>
          <a:xfrm>
            <a:off x="9541326" y="4842278"/>
            <a:ext cx="2650674" cy="1040393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6614506-65FE-470C-82F8-DD436D641AD1}"/>
              </a:ext>
            </a:extLst>
          </p:cNvPr>
          <p:cNvCxnSpPr>
            <a:cxnSpLocks/>
          </p:cNvCxnSpPr>
          <p:nvPr/>
        </p:nvCxnSpPr>
        <p:spPr>
          <a:xfrm flipV="1">
            <a:off x="6172200" y="2584251"/>
            <a:ext cx="3385364" cy="19972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4570C5F-2C7F-4380-8B4B-6CB5C1D16CE7}"/>
              </a:ext>
            </a:extLst>
          </p:cNvPr>
          <p:cNvCxnSpPr/>
          <p:nvPr/>
        </p:nvCxnSpPr>
        <p:spPr>
          <a:xfrm flipV="1">
            <a:off x="7658100" y="5387990"/>
            <a:ext cx="2009775" cy="9787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D5AB712-01FA-405E-997B-F6CB84D9F494}"/>
              </a:ext>
            </a:extLst>
          </p:cNvPr>
          <p:cNvCxnSpPr>
            <a:cxnSpLocks/>
          </p:cNvCxnSpPr>
          <p:nvPr/>
        </p:nvCxnSpPr>
        <p:spPr>
          <a:xfrm>
            <a:off x="6172200" y="4581525"/>
            <a:ext cx="34956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08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832553" cy="1163374"/>
            <a:chOff x="960681" y="2615402"/>
            <a:chExt cx="1832553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스무딩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8325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블러링</a:t>
              </a:r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비교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206E57-706D-4253-A292-E6C43E88476C}"/>
              </a:ext>
            </a:extLst>
          </p:cNvPr>
          <p:cNvSpPr txBox="1"/>
          <p:nvPr/>
        </p:nvSpPr>
        <p:spPr>
          <a:xfrm>
            <a:off x="4929210" y="35740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실제 영상 적용 결과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19BA28-78F2-478F-9FD6-2B237405E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25" t="9721" r="23750" b="37779"/>
          <a:stretch/>
        </p:blipFill>
        <p:spPr>
          <a:xfrm>
            <a:off x="4929210" y="435850"/>
            <a:ext cx="5045975" cy="64221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7099F7-0B12-40C7-AC95-3B8FA9F6F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058021" cy="32365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CC64381-9261-4B47-90E8-7AB0BC96F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8687" y="1"/>
            <a:ext cx="3058020" cy="32365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E184379-6F77-4DF9-AEAC-C791D8769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312" y="1"/>
            <a:ext cx="3058020" cy="323650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A526306-1518-4424-ABC7-ABBC4340D2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0718" y="0"/>
            <a:ext cx="3041282" cy="321878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B1B9495-C0B3-492A-9738-6650B099EA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3145" y="3636614"/>
            <a:ext cx="3041282" cy="321878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9D1107F-72FE-4715-BF8C-ED651AEEC0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9436" y="3639212"/>
            <a:ext cx="3041282" cy="321878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16041D2-7E1A-42E8-9BB6-80D6F99F96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0718" y="3639212"/>
            <a:ext cx="3041282" cy="321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4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415772" cy="1163374"/>
            <a:chOff x="960681" y="2615402"/>
            <a:chExt cx="1415772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샤프닝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개념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2584387"/>
            <a:ext cx="5880567" cy="763302"/>
            <a:chOff x="6796429" y="1608522"/>
            <a:chExt cx="5880567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5876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엣지를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강조하여 영상이 날카롭게 보이게 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 (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엣지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영상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+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원본 영상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364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005677" cy="1163374"/>
            <a:chOff x="960681" y="2615402"/>
            <a:chExt cx="2005677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샤프닝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0056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Sobel, </a:t>
              </a:r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Scharr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685349"/>
            <a:ext cx="4670299" cy="763302"/>
            <a:chOff x="6796429" y="1608522"/>
            <a:chExt cx="4670299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861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Sobel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46666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입력영상에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Sobel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미분을 적용해서 출력영상을 만든다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A80E61C-FEC3-48A1-81C8-D32FC559C03E}"/>
              </a:ext>
            </a:extLst>
          </p:cNvPr>
          <p:cNvGrpSpPr/>
          <p:nvPr/>
        </p:nvGrpSpPr>
        <p:grpSpPr>
          <a:xfrm>
            <a:off x="4929210" y="1430192"/>
            <a:ext cx="7270370" cy="763302"/>
            <a:chOff x="6796429" y="1608522"/>
            <a:chExt cx="7270370" cy="7633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8A4B8D-2112-4730-9B7C-70F232E5881C}"/>
                </a:ext>
              </a:extLst>
            </p:cNvPr>
            <p:cNvSpPr txBox="1"/>
            <p:nvPr/>
          </p:nvSpPr>
          <p:spPr>
            <a:xfrm>
              <a:off x="6796429" y="1608522"/>
              <a:ext cx="952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Scharr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929D5F-1C50-474E-BCE6-2B44A92AA079}"/>
                </a:ext>
              </a:extLst>
            </p:cNvPr>
            <p:cNvSpPr txBox="1"/>
            <p:nvPr/>
          </p:nvSpPr>
          <p:spPr>
            <a:xfrm>
              <a:off x="6800066" y="2064047"/>
              <a:ext cx="7266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입력영상에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Scharr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연산을 이용하여 출력영상을 만든다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 Sobel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의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ksize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-1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일 때와 같다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9D16C78-4217-4F41-B6AE-5545A7BD0B93}"/>
              </a:ext>
            </a:extLst>
          </p:cNvPr>
          <p:cNvGrpSpPr/>
          <p:nvPr/>
        </p:nvGrpSpPr>
        <p:grpSpPr>
          <a:xfrm>
            <a:off x="4929210" y="-24391"/>
            <a:ext cx="6847177" cy="763302"/>
            <a:chOff x="6796429" y="1608522"/>
            <a:chExt cx="6847177" cy="76330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B6C120-3691-4934-9058-557853D38A45}"/>
                </a:ext>
              </a:extLst>
            </p:cNvPr>
            <p:cNvSpPr txBox="1"/>
            <p:nvPr/>
          </p:nvSpPr>
          <p:spPr>
            <a:xfrm>
              <a:off x="6796429" y="1608522"/>
              <a:ext cx="2116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getDerivKernels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chemeClr val="accent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ED8753-F6F8-4083-9BC7-63653195B56A}"/>
                    </a:ext>
                  </a:extLst>
                </p:cNvPr>
                <p:cNvSpPr txBox="1"/>
                <p:nvPr/>
              </p:nvSpPr>
              <p:spPr>
                <a:xfrm>
                  <a:off x="6800066" y="2064047"/>
                  <a:ext cx="684354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영상에서 미분을 위한 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1</a:t>
                  </a:r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차원 선형 필터를 반환한다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. 2D</a:t>
                  </a:r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 필터는 </a:t>
                  </a:r>
                  <a:r>
                    <a:rPr lang="en-US" altLang="ko-KR" sz="1400" dirty="0" err="1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ky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1400" i="1" smtClean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 kx.t()</a:t>
                  </a:r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로 얻는다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ED8753-F6F8-4083-9BC7-63653195B5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0066" y="2064047"/>
                  <a:ext cx="6843540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B1715E9F-6678-4E2E-B6B4-53E1131632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889" t="20009" r="5440" b="43779"/>
          <a:stretch/>
        </p:blipFill>
        <p:spPr>
          <a:xfrm>
            <a:off x="1390649" y="3608603"/>
            <a:ext cx="5781675" cy="32279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2F98FD-6D4C-4E52-B284-9E9E86303D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57" t="56527" r="5440" b="18750"/>
          <a:stretch/>
        </p:blipFill>
        <p:spPr>
          <a:xfrm>
            <a:off x="3396326" y="2366585"/>
            <a:ext cx="6203183" cy="247807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F241C48-2483-40D6-A4EE-EFA4992B0CCA}"/>
              </a:ext>
            </a:extLst>
          </p:cNvPr>
          <p:cNvCxnSpPr>
            <a:cxnSpLocks/>
          </p:cNvCxnSpPr>
          <p:nvPr/>
        </p:nvCxnSpPr>
        <p:spPr>
          <a:xfrm>
            <a:off x="2085975" y="5343525"/>
            <a:ext cx="0" cy="35502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F2B5571-EF8C-43FD-B314-7748FA76112C}"/>
              </a:ext>
            </a:extLst>
          </p:cNvPr>
          <p:cNvCxnSpPr>
            <a:cxnSpLocks/>
          </p:cNvCxnSpPr>
          <p:nvPr/>
        </p:nvCxnSpPr>
        <p:spPr>
          <a:xfrm>
            <a:off x="5162550" y="4352925"/>
            <a:ext cx="3136485" cy="6823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B21DBDE-D1B9-4E6E-9AE5-90B460DF4716}"/>
              </a:ext>
            </a:extLst>
          </p:cNvPr>
          <p:cNvCxnSpPr>
            <a:cxnSpLocks/>
          </p:cNvCxnSpPr>
          <p:nvPr/>
        </p:nvCxnSpPr>
        <p:spPr>
          <a:xfrm>
            <a:off x="2678906" y="5698547"/>
            <a:ext cx="1247584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330F73B-0EAA-4980-9F39-FD6EE7847A4D}"/>
              </a:ext>
            </a:extLst>
          </p:cNvPr>
          <p:cNvSpPr/>
          <p:nvPr/>
        </p:nvSpPr>
        <p:spPr>
          <a:xfrm>
            <a:off x="4929210" y="3244850"/>
            <a:ext cx="180494" cy="194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264BA82-15C3-42EF-8447-7B29DC798C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305" r="85574" b="76191"/>
          <a:stretch/>
        </p:blipFill>
        <p:spPr>
          <a:xfrm>
            <a:off x="3926490" y="5288938"/>
            <a:ext cx="1494355" cy="15435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E68561B-E7E5-4DD6-B167-C3A9F73A7A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790" r="75999" b="11528"/>
          <a:stretch/>
        </p:blipFill>
        <p:spPr>
          <a:xfrm>
            <a:off x="8231944" y="2366585"/>
            <a:ext cx="1759781" cy="3623471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7133EFF-56EE-47C8-AE90-22C46CE210C7}"/>
              </a:ext>
            </a:extLst>
          </p:cNvPr>
          <p:cNvCxnSpPr>
            <a:cxnSpLocks/>
          </p:cNvCxnSpPr>
          <p:nvPr/>
        </p:nvCxnSpPr>
        <p:spPr>
          <a:xfrm>
            <a:off x="5306597" y="2937816"/>
            <a:ext cx="3048020" cy="9681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EE54CBD-499D-480F-A3D0-94A1141459DE}"/>
              </a:ext>
            </a:extLst>
          </p:cNvPr>
          <p:cNvCxnSpPr>
            <a:cxnSpLocks/>
          </p:cNvCxnSpPr>
          <p:nvPr/>
        </p:nvCxnSpPr>
        <p:spPr>
          <a:xfrm>
            <a:off x="5109704" y="3395152"/>
            <a:ext cx="3189331" cy="16400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91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415772" cy="1163374"/>
            <a:chOff x="960681" y="2615402"/>
            <a:chExt cx="1415772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샤프닝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9605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Sobel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357260"/>
            <a:ext cx="4944623" cy="764735"/>
            <a:chOff x="6796429" y="1608522"/>
            <a:chExt cx="4944623" cy="76473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861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Sobel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796429" y="2065480"/>
              <a:ext cx="49446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FF0000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X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FF0000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미분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FF0000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(Gx)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과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Y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미분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Gy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을 따로 하고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7030A0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합치는 것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도 가능하다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A6F7FB8-03A6-4ED7-99AB-C38802326F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35" t="9445" r="23102" b="47127"/>
          <a:stretch/>
        </p:blipFill>
        <p:spPr>
          <a:xfrm>
            <a:off x="4929210" y="1175977"/>
            <a:ext cx="4462440" cy="47139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47E231-25CC-49F0-839B-4CFD1DC35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2091" y="3571875"/>
            <a:ext cx="2969909" cy="3143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768A74-9128-4156-AC56-1EDAC224F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6024" y="971605"/>
            <a:ext cx="2420081" cy="256133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A3DDCAD-05D5-4A12-95F7-10121CB83E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6024" y="3532935"/>
            <a:ext cx="2420081" cy="256133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5D62A26-717F-4449-8494-F7F927AB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2091" y="251903"/>
            <a:ext cx="2969909" cy="3143249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FCD13F1-7B04-4B3C-A372-F925F813203E}"/>
              </a:ext>
            </a:extLst>
          </p:cNvPr>
          <p:cNvCxnSpPr>
            <a:endCxn id="14" idx="3"/>
          </p:cNvCxnSpPr>
          <p:nvPr/>
        </p:nvCxnSpPr>
        <p:spPr>
          <a:xfrm flipH="1" flipV="1">
            <a:off x="4906105" y="2252270"/>
            <a:ext cx="446843" cy="15101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C3981AD-328A-4CE1-BB5A-6632BC0E37C0}"/>
              </a:ext>
            </a:extLst>
          </p:cNvPr>
          <p:cNvCxnSpPr>
            <a:endCxn id="21" idx="3"/>
          </p:cNvCxnSpPr>
          <p:nvPr/>
        </p:nvCxnSpPr>
        <p:spPr>
          <a:xfrm flipH="1">
            <a:off x="4906105" y="4295775"/>
            <a:ext cx="343849" cy="51782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E45CA09-03AC-4915-A8DA-CCE957BBF22C}"/>
              </a:ext>
            </a:extLst>
          </p:cNvPr>
          <p:cNvCxnSpPr>
            <a:endCxn id="27" idx="1"/>
          </p:cNvCxnSpPr>
          <p:nvPr/>
        </p:nvCxnSpPr>
        <p:spPr>
          <a:xfrm flipV="1">
            <a:off x="7991475" y="1823528"/>
            <a:ext cx="1230616" cy="321951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AD90EC-311C-4CF7-B093-24CD2B301983}"/>
              </a:ext>
            </a:extLst>
          </p:cNvPr>
          <p:cNvSpPr/>
          <p:nvPr/>
        </p:nvSpPr>
        <p:spPr>
          <a:xfrm>
            <a:off x="6774180" y="3015099"/>
            <a:ext cx="117158" cy="1377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0AAF431-7B0E-4214-8D92-C76A57D72831}"/>
              </a:ext>
            </a:extLst>
          </p:cNvPr>
          <p:cNvSpPr/>
          <p:nvPr/>
        </p:nvSpPr>
        <p:spPr>
          <a:xfrm>
            <a:off x="6178607" y="3015099"/>
            <a:ext cx="117158" cy="1377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178EAA-A63A-43D0-BECA-4AAD3785E904}"/>
              </a:ext>
            </a:extLst>
          </p:cNvPr>
          <p:cNvSpPr/>
          <p:nvPr/>
        </p:nvSpPr>
        <p:spPr>
          <a:xfrm>
            <a:off x="6178607" y="3179841"/>
            <a:ext cx="117158" cy="13775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5F5A23-61EA-45EC-8861-EABBDFBE9D84}"/>
              </a:ext>
            </a:extLst>
          </p:cNvPr>
          <p:cNvSpPr/>
          <p:nvPr/>
        </p:nvSpPr>
        <p:spPr>
          <a:xfrm>
            <a:off x="6774180" y="3179841"/>
            <a:ext cx="117158" cy="13775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07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0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40244" y="1473703"/>
            <a:ext cx="41296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CONTENTS</a:t>
            </a:r>
            <a:endParaRPr lang="ko-KR" altLang="en-US" sz="6000">
              <a:ln>
                <a:solidFill>
                  <a:srgbClr val="FE9E7E">
                    <a:alpha val="20000"/>
                  </a:srgbClr>
                </a:solidFill>
              </a:ln>
              <a:solidFill>
                <a:srgbClr val="FE9E7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-492369" y="-520504"/>
            <a:ext cx="13344156" cy="8128782"/>
            <a:chOff x="-492369" y="-520504"/>
            <a:chExt cx="13344156" cy="8128782"/>
          </a:xfrm>
          <a:solidFill>
            <a:srgbClr val="C8E4E5">
              <a:alpha val="60000"/>
            </a:srgbClr>
          </a:solidFill>
        </p:grpSpPr>
        <p:sp>
          <p:nvSpPr>
            <p:cNvPr id="6" name="타원 5"/>
            <p:cNvSpPr/>
            <p:nvPr/>
          </p:nvSpPr>
          <p:spPr>
            <a:xfrm>
              <a:off x="-492369" y="-520504"/>
              <a:ext cx="2841674" cy="2841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10010113" y="4766604"/>
              <a:ext cx="2841674" cy="2841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012875" y="3615397"/>
            <a:ext cx="2777041" cy="938719"/>
            <a:chOff x="1012875" y="3615397"/>
            <a:chExt cx="2777041" cy="938719"/>
          </a:xfrm>
        </p:grpSpPr>
        <p:sp>
          <p:nvSpPr>
            <p:cNvPr id="12" name="TextBox 11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01</a:t>
              </a:r>
              <a:endParaRPr lang="ko-KR" altLang="en-US" sz="54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76599" y="3877007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경계값</a:t>
              </a:r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채우기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04734" y="4277117"/>
              <a:ext cx="13605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copyMakeBorder</a:t>
              </a:r>
              <a:endPara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012875" y="5077336"/>
            <a:ext cx="2833147" cy="938719"/>
            <a:chOff x="1012875" y="3615397"/>
            <a:chExt cx="2833147" cy="938719"/>
          </a:xfrm>
        </p:grpSpPr>
        <p:sp>
          <p:nvSpPr>
            <p:cNvPr id="20" name="TextBox 19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03</a:t>
              </a:r>
              <a:endParaRPr lang="ko-KR" altLang="en-US" sz="5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76599" y="3877007"/>
              <a:ext cx="1869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스무딩</a:t>
              </a:r>
              <a:r>
                <a:rPr lang="en-US" altLang="ko-KR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</a:t>
              </a:r>
              <a:r>
                <a:rPr lang="ko-KR" altLang="en-US" sz="20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샤프닝</a:t>
              </a:r>
              <a:endParaRPr lang="ko-KR" altLang="en-US" sz="20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04734" y="4277117"/>
              <a:ext cx="1656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Blur,</a:t>
              </a:r>
              <a:r>
                <a:rPr lang="ko-KR" altLang="en-US" sz="1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en-US" altLang="ko-KR" sz="1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Sobel,</a:t>
              </a:r>
              <a:r>
                <a:rPr lang="ko-KR" altLang="en-US" sz="1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en-US" altLang="ko-KR" sz="1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Laplacian</a:t>
              </a:r>
              <a:endPara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241830" y="3615397"/>
            <a:ext cx="2679258" cy="938719"/>
            <a:chOff x="1012875" y="3615397"/>
            <a:chExt cx="2679258" cy="938719"/>
          </a:xfrm>
        </p:grpSpPr>
        <p:sp>
          <p:nvSpPr>
            <p:cNvPr id="25" name="TextBox 24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02</a:t>
              </a:r>
              <a:endParaRPr lang="ko-KR" altLang="en-US" sz="540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76599" y="3877007"/>
              <a:ext cx="17155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2D </a:t>
              </a:r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필터 연산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04734" y="4277117"/>
              <a:ext cx="15502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filter2D, sepFilter2D</a:t>
              </a:r>
              <a:endPara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9226581-8B76-44E8-A0D5-2F7294ADFD33}"/>
              </a:ext>
            </a:extLst>
          </p:cNvPr>
          <p:cNvGrpSpPr/>
          <p:nvPr/>
        </p:nvGrpSpPr>
        <p:grpSpPr>
          <a:xfrm>
            <a:off x="5241830" y="5061947"/>
            <a:ext cx="3692356" cy="938719"/>
            <a:chOff x="1012875" y="3615397"/>
            <a:chExt cx="3692356" cy="93871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F8F283-EF1C-4F05-9C67-72D75EBE3432}"/>
                </a:ext>
              </a:extLst>
            </p:cNvPr>
            <p:cNvSpPr txBox="1"/>
            <p:nvPr/>
          </p:nvSpPr>
          <p:spPr>
            <a:xfrm>
              <a:off x="1012875" y="3615397"/>
              <a:ext cx="9476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04</a:t>
              </a:r>
              <a:endParaRPr lang="ko-KR" altLang="en-US" sz="5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D74F0F-0F02-4D85-B0EB-63AC9C1A597F}"/>
                </a:ext>
              </a:extLst>
            </p:cNvPr>
            <p:cNvSpPr txBox="1"/>
            <p:nvPr/>
          </p:nvSpPr>
          <p:spPr>
            <a:xfrm>
              <a:off x="1976599" y="3877007"/>
              <a:ext cx="27286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모폴로지</a:t>
              </a:r>
              <a:r>
                <a:rPr lang="en-US" altLang="ko-KR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</a:t>
              </a:r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템플릿 매칭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5C9B73-695E-4A74-892A-0688BEF45CFC}"/>
                </a:ext>
              </a:extLst>
            </p:cNvPr>
            <p:cNvSpPr txBox="1"/>
            <p:nvPr/>
          </p:nvSpPr>
          <p:spPr>
            <a:xfrm>
              <a:off x="2004734" y="4277117"/>
              <a:ext cx="23361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morphologyEx</a:t>
              </a:r>
              <a:r>
                <a:rPr lang="en-US" altLang="ko-KR" sz="1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  <a:r>
                <a:rPr lang="ko-KR" altLang="en-US" sz="1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en-US" altLang="ko-KR" sz="1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matchTemplate</a:t>
              </a:r>
              <a:endPara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7187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471878" cy="1163374"/>
            <a:chOff x="960681" y="2615402"/>
            <a:chExt cx="1471878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샤프닝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471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Laplacian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357260"/>
            <a:ext cx="6964197" cy="763302"/>
            <a:chOff x="6796429" y="1608522"/>
            <a:chExt cx="6964197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1316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Laplacian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9605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입력에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라플라시안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적용 후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scale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만큼 스케일링 하고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delta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값을 더해 출력을 만든다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B4F3006-C894-4961-A424-80B5A76717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73" t="9584" r="6898" b="47127"/>
          <a:stretch/>
        </p:blipFill>
        <p:spPr>
          <a:xfrm>
            <a:off x="4929210" y="1175977"/>
            <a:ext cx="5963513" cy="46818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0A90486-1C9D-4663-B1CE-334F6C1047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50" r="71553" b="36328"/>
          <a:stretch/>
        </p:blipFill>
        <p:spPr>
          <a:xfrm>
            <a:off x="8118450" y="1175976"/>
            <a:ext cx="3311550" cy="349585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78D04C-3990-41A3-960C-9F8988721376}"/>
              </a:ext>
            </a:extLst>
          </p:cNvPr>
          <p:cNvSpPr/>
          <p:nvPr/>
        </p:nvSpPr>
        <p:spPr>
          <a:xfrm>
            <a:off x="8477250" y="2462611"/>
            <a:ext cx="200025" cy="213914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630F93-B314-4C50-B5FD-0B67C766DA56}"/>
              </a:ext>
            </a:extLst>
          </p:cNvPr>
          <p:cNvSpPr/>
          <p:nvPr/>
        </p:nvSpPr>
        <p:spPr>
          <a:xfrm>
            <a:off x="9315450" y="2462611"/>
            <a:ext cx="200025" cy="213914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0ADEAAE-26D0-4BF4-A7B7-4251669D2070}"/>
              </a:ext>
            </a:extLst>
          </p:cNvPr>
          <p:cNvSpPr/>
          <p:nvPr/>
        </p:nvSpPr>
        <p:spPr>
          <a:xfrm>
            <a:off x="9315450" y="3047386"/>
            <a:ext cx="200025" cy="213914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09D5BA5-F1DC-43DD-B9A1-985FFA4A1260}"/>
              </a:ext>
            </a:extLst>
          </p:cNvPr>
          <p:cNvSpPr/>
          <p:nvPr/>
        </p:nvSpPr>
        <p:spPr>
          <a:xfrm>
            <a:off x="8477249" y="3047386"/>
            <a:ext cx="200025" cy="213914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053C7C-5B15-45C0-8C83-D7B1EEB3AF6C}"/>
              </a:ext>
            </a:extLst>
          </p:cNvPr>
          <p:cNvSpPr/>
          <p:nvPr/>
        </p:nvSpPr>
        <p:spPr>
          <a:xfrm>
            <a:off x="8477250" y="3620210"/>
            <a:ext cx="200025" cy="2139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9461D6-48EF-46BB-8D4F-0A53633126D3}"/>
              </a:ext>
            </a:extLst>
          </p:cNvPr>
          <p:cNvSpPr/>
          <p:nvPr/>
        </p:nvSpPr>
        <p:spPr>
          <a:xfrm>
            <a:off x="9315450" y="3620210"/>
            <a:ext cx="200025" cy="2139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AD1CF01-30FF-4C3D-A7DB-E26E03574075}"/>
              </a:ext>
            </a:extLst>
          </p:cNvPr>
          <p:cNvSpPr/>
          <p:nvPr/>
        </p:nvSpPr>
        <p:spPr>
          <a:xfrm>
            <a:off x="9315450" y="4204985"/>
            <a:ext cx="200025" cy="2139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414C2F7-A045-4E00-9E84-73EC1846A4A8}"/>
              </a:ext>
            </a:extLst>
          </p:cNvPr>
          <p:cNvSpPr/>
          <p:nvPr/>
        </p:nvSpPr>
        <p:spPr>
          <a:xfrm>
            <a:off x="8477249" y="4204985"/>
            <a:ext cx="200025" cy="2139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13BF4C8-E85A-422A-81BE-F9DA961A06A4}"/>
              </a:ext>
            </a:extLst>
          </p:cNvPr>
          <p:cNvCxnSpPr>
            <a:cxnSpLocks/>
          </p:cNvCxnSpPr>
          <p:nvPr/>
        </p:nvCxnSpPr>
        <p:spPr>
          <a:xfrm flipV="1">
            <a:off x="7200900" y="3998068"/>
            <a:ext cx="1018972" cy="11454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9A8CBB6-3289-49AF-B083-F5DA494B4525}"/>
              </a:ext>
            </a:extLst>
          </p:cNvPr>
          <p:cNvCxnSpPr>
            <a:cxnSpLocks/>
          </p:cNvCxnSpPr>
          <p:nvPr/>
        </p:nvCxnSpPr>
        <p:spPr>
          <a:xfrm flipV="1">
            <a:off x="7108308" y="3059553"/>
            <a:ext cx="1018972" cy="114543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57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682418" cy="1163374"/>
            <a:chOff x="960681" y="2615402"/>
            <a:chExt cx="3682418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샤프닝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36824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Laplacian + </a:t>
              </a:r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GaussianBlur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F2CCB31-B2A5-449A-8E26-09DAF989AD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6" t="6250" r="20683" b="42222"/>
          <a:stretch/>
        </p:blipFill>
        <p:spPr>
          <a:xfrm>
            <a:off x="4735693" y="1"/>
            <a:ext cx="3936858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BBCE8A-A82F-4DB1-8A10-B6C8191A8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325" y="4002520"/>
            <a:ext cx="2698008" cy="285547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62C36DE-DCF6-484C-8C80-C2E4B8D07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3992" y="0"/>
            <a:ext cx="2698008" cy="285547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700D252-4DED-497C-9038-2F0021BEB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127" y="1619646"/>
            <a:ext cx="2698008" cy="285547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750841B-E132-4674-81D7-4317E4B637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3992" y="4002522"/>
            <a:ext cx="2698008" cy="285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6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415772" cy="1163374"/>
            <a:chOff x="960681" y="2615402"/>
            <a:chExt cx="1415772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샤프닝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LoG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27F41C-3E7F-480E-9093-23ECB7D502AA}"/>
              </a:ext>
            </a:extLst>
          </p:cNvPr>
          <p:cNvGrpSpPr/>
          <p:nvPr/>
        </p:nvGrpSpPr>
        <p:grpSpPr>
          <a:xfrm>
            <a:off x="4929210" y="209550"/>
            <a:ext cx="6114605" cy="978745"/>
            <a:chOff x="6796429" y="1608522"/>
            <a:chExt cx="6114605" cy="97874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C88F4F-9ED5-4E5B-96B3-C651A07B4413}"/>
                </a:ext>
              </a:extLst>
            </p:cNvPr>
            <p:cNvSpPr txBox="1"/>
            <p:nvPr/>
          </p:nvSpPr>
          <p:spPr>
            <a:xfrm>
              <a:off x="6796429" y="1608522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LoG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0C28B9-EE18-466E-BE11-0EEBEB58A5C4}"/>
                </a:ext>
              </a:extLst>
            </p:cNvPr>
            <p:cNvSpPr txBox="1"/>
            <p:nvPr/>
          </p:nvSpPr>
          <p:spPr>
            <a:xfrm>
              <a:off x="6800066" y="2064047"/>
              <a:ext cx="61109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Laplacian of Gaussian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의 약자로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</a:p>
            <a:p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가우시안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필터링으로 잡음 제거 후에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라플라시안을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적용하는 것을 말한다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31B110B-AF02-49C5-9533-E8B359856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47" t="6243" r="22665" b="60899"/>
          <a:stretch/>
        </p:blipFill>
        <p:spPr>
          <a:xfrm>
            <a:off x="4929210" y="1501076"/>
            <a:ext cx="4212464" cy="49289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5E437D-0D7D-4590-BB1D-279BC03D1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3688" y="1188295"/>
            <a:ext cx="2534949" cy="268290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A904FC-FF9A-4EEA-9760-CC1D358A2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3688" y="3965547"/>
            <a:ext cx="2534949" cy="268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1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623079" y="3119510"/>
            <a:ext cx="7056740" cy="1654690"/>
            <a:chOff x="5912508" y="3843583"/>
            <a:chExt cx="7056740" cy="1654690"/>
          </a:xfrm>
        </p:grpSpPr>
        <p:sp>
          <p:nvSpPr>
            <p:cNvPr id="6" name="TextBox 5"/>
            <p:cNvSpPr txBox="1"/>
            <p:nvPr/>
          </p:nvSpPr>
          <p:spPr>
            <a:xfrm>
              <a:off x="5912508" y="3843583"/>
              <a:ext cx="705674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5400" dirty="0" err="1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모폴로지</a:t>
              </a:r>
              <a:r>
                <a:rPr lang="en-US" altLang="ko-KR" sz="540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</a:t>
              </a:r>
              <a:r>
                <a:rPr lang="ko-KR" altLang="en-US" sz="540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템플릿 매칭</a:t>
              </a:r>
              <a:endParaRPr kumimoji="0" lang="ko-KR" altLang="en-US" sz="5400" b="0" i="0" u="none" strike="noStrike" kern="1200" cap="none" spc="0" normalizeH="0" baseline="0" noProof="0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12508" y="5098163"/>
              <a:ext cx="37667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 err="1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morphologyEx</a:t>
              </a:r>
              <a:r>
                <a:rPr lang="en-US" altLang="ko-KR" sz="200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en-US" altLang="ko-KR" sz="2000" dirty="0" err="1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matchTemplate</a:t>
              </a:r>
              <a:endPara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+mn-cs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504" y="1050511"/>
            <a:ext cx="3465953" cy="1862048"/>
            <a:chOff x="8841098" y="1050511"/>
            <a:chExt cx="3465953" cy="1862048"/>
          </a:xfrm>
        </p:grpSpPr>
        <p:sp>
          <p:nvSpPr>
            <p:cNvPr id="10" name="TextBox 9"/>
            <p:cNvSpPr txBox="1"/>
            <p:nvPr/>
          </p:nvSpPr>
          <p:spPr>
            <a:xfrm>
              <a:off x="10496939" y="1050511"/>
              <a:ext cx="181011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0" b="0" i="0" u="none" strike="noStrike" kern="1200" cap="none" spc="0" normalizeH="0" baseline="0" noProof="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+mn-cs"/>
                </a:rPr>
                <a:t>04</a:t>
              </a:r>
              <a:endParaRPr kumimoji="0" lang="ko-KR" altLang="en-US" sz="11500" b="0" i="0" u="none" strike="noStrike" kern="1200" cap="none" spc="0" normalizeH="0" baseline="0" noProof="0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8841098" y="1981535"/>
              <a:ext cx="152209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9207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826141" cy="1163374"/>
            <a:chOff x="960681" y="2615402"/>
            <a:chExt cx="1826141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모폴로지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정의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27F41C-3E7F-480E-9093-23ECB7D502AA}"/>
              </a:ext>
            </a:extLst>
          </p:cNvPr>
          <p:cNvGrpSpPr/>
          <p:nvPr/>
        </p:nvGrpSpPr>
        <p:grpSpPr>
          <a:xfrm>
            <a:off x="4892341" y="1304925"/>
            <a:ext cx="6034455" cy="978745"/>
            <a:chOff x="6759560" y="1608522"/>
            <a:chExt cx="6034455" cy="97874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C88F4F-9ED5-4E5B-96B3-C651A07B4413}"/>
                </a:ext>
              </a:extLst>
            </p:cNvPr>
            <p:cNvSpPr txBox="1"/>
            <p:nvPr/>
          </p:nvSpPr>
          <p:spPr>
            <a:xfrm>
              <a:off x="6759560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개념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0C28B9-EE18-466E-BE11-0EEBEB58A5C4}"/>
                </a:ext>
              </a:extLst>
            </p:cNvPr>
            <p:cNvSpPr txBox="1"/>
            <p:nvPr/>
          </p:nvSpPr>
          <p:spPr>
            <a:xfrm>
              <a:off x="6800066" y="2064047"/>
              <a:ext cx="59939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구조요소를 이용하여 반복적으로 영역을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확장시켜서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떨어진 부분 또는 구멍을 채우거나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잡음을 축소하여 제거하는 연산이다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B9416E6-6026-484E-8E07-6723C85B25A8}"/>
              </a:ext>
            </a:extLst>
          </p:cNvPr>
          <p:cNvGrpSpPr/>
          <p:nvPr/>
        </p:nvGrpSpPr>
        <p:grpSpPr>
          <a:xfrm>
            <a:off x="4892341" y="2580934"/>
            <a:ext cx="5408450" cy="763302"/>
            <a:chOff x="6759560" y="1608522"/>
            <a:chExt cx="5408450" cy="76330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57130B-5F09-4BC8-8623-EB40465694AA}"/>
                </a:ext>
              </a:extLst>
            </p:cNvPr>
            <p:cNvSpPr txBox="1"/>
            <p:nvPr/>
          </p:nvSpPr>
          <p:spPr>
            <a:xfrm>
              <a:off x="6759560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종류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A1FAAE-1295-4CCD-ACDF-C923E8CB9D69}"/>
                </a:ext>
              </a:extLst>
            </p:cNvPr>
            <p:cNvSpPr txBox="1"/>
            <p:nvPr/>
          </p:nvSpPr>
          <p:spPr>
            <a:xfrm>
              <a:off x="6800066" y="2064047"/>
              <a:ext cx="5367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침식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(erode),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팽창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(dilate),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열기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(opening),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닫기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(closing)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등이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2539C01-05F0-42F9-B513-530B96FD0563}"/>
              </a:ext>
            </a:extLst>
          </p:cNvPr>
          <p:cNvGrpSpPr/>
          <p:nvPr/>
        </p:nvGrpSpPr>
        <p:grpSpPr>
          <a:xfrm>
            <a:off x="4932847" y="3641500"/>
            <a:ext cx="5750292" cy="763302"/>
            <a:chOff x="6800066" y="1608522"/>
            <a:chExt cx="5750292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CD338A-2297-49C1-8329-40513F0D0478}"/>
                </a:ext>
              </a:extLst>
            </p:cNvPr>
            <p:cNvSpPr txBox="1"/>
            <p:nvPr/>
          </p:nvSpPr>
          <p:spPr>
            <a:xfrm>
              <a:off x="6813755" y="1608522"/>
              <a:ext cx="29250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getStructuringElement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191335-AF31-41FC-B057-9188FC4AA343}"/>
                </a:ext>
              </a:extLst>
            </p:cNvPr>
            <p:cNvSpPr txBox="1"/>
            <p:nvPr/>
          </p:nvSpPr>
          <p:spPr>
            <a:xfrm>
              <a:off x="6800066" y="2064047"/>
              <a:ext cx="5750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모폴로지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연산을 위한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ksize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크기의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shape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모양 구조 요소를 반환한다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0973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925014" cy="1163374"/>
            <a:chOff x="960681" y="2615402"/>
            <a:chExt cx="1925014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모폴로지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9250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Erode, dilate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27F41C-3E7F-480E-9093-23ECB7D502AA}"/>
              </a:ext>
            </a:extLst>
          </p:cNvPr>
          <p:cNvGrpSpPr/>
          <p:nvPr/>
        </p:nvGrpSpPr>
        <p:grpSpPr>
          <a:xfrm>
            <a:off x="4892341" y="0"/>
            <a:ext cx="6565818" cy="978745"/>
            <a:chOff x="6759560" y="1608522"/>
            <a:chExt cx="6565818" cy="97874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C88F4F-9ED5-4E5B-96B3-C651A07B4413}"/>
                </a:ext>
              </a:extLst>
            </p:cNvPr>
            <p:cNvSpPr txBox="1"/>
            <p:nvPr/>
          </p:nvSpPr>
          <p:spPr>
            <a:xfrm>
              <a:off x="6759560" y="1608522"/>
              <a:ext cx="984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erode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E0C28B9-EE18-466E-BE11-0EEBEB58A5C4}"/>
                    </a:ext>
                  </a:extLst>
                </p:cNvPr>
                <p:cNvSpPr txBox="1"/>
                <p:nvPr/>
              </p:nvSpPr>
              <p:spPr>
                <a:xfrm>
                  <a:off x="6800066" y="2064047"/>
                  <a:ext cx="652531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입력에 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kernel</a:t>
                  </a:r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을 적용하여 침식 연산을 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iterations </a:t>
                  </a:r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만큼 반복해서 출력을 만든다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.</a:t>
                  </a:r>
                </a:p>
                <a:p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kernel=Mat()</a:t>
                  </a:r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이면 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3 </a:t>
                  </a:r>
                  <a14:m>
                    <m:oMath xmlns:m="http://schemas.openxmlformats.org/officeDocument/2006/math">
                      <m:r>
                        <a:rPr lang="en-US" altLang="ko-KR" sz="1400" i="1" smtClean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 3 </a:t>
                  </a:r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사각형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 </a:t>
                  </a:r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요소를 사용한다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. </a:t>
                  </a:r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지역 </a:t>
                  </a:r>
                  <a:r>
                    <a:rPr lang="ko-KR" altLang="en-US" sz="1400" dirty="0" err="1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극소값</a:t>
                  </a:r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 계산 가능하다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.</a:t>
                  </a:r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E0C28B9-EE18-466E-BE11-0EEBEB58A5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0066" y="2064047"/>
                  <a:ext cx="6525312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44F7577-8BFA-4EAC-ABE2-B9E99EE1EBC4}"/>
              </a:ext>
            </a:extLst>
          </p:cNvPr>
          <p:cNvGrpSpPr/>
          <p:nvPr/>
        </p:nvGrpSpPr>
        <p:grpSpPr>
          <a:xfrm>
            <a:off x="4892341" y="1038225"/>
            <a:ext cx="6503301" cy="978745"/>
            <a:chOff x="6759560" y="1608522"/>
            <a:chExt cx="6503301" cy="978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BB70CB1-2D02-4C7B-AD43-A6C06E29169D}"/>
                </a:ext>
              </a:extLst>
            </p:cNvPr>
            <p:cNvSpPr txBox="1"/>
            <p:nvPr/>
          </p:nvSpPr>
          <p:spPr>
            <a:xfrm>
              <a:off x="6759560" y="1608522"/>
              <a:ext cx="984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dilate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06207B5-D5CC-44B0-8644-C0ACE2AEC6A2}"/>
                    </a:ext>
                  </a:extLst>
                </p:cNvPr>
                <p:cNvSpPr txBox="1"/>
                <p:nvPr/>
              </p:nvSpPr>
              <p:spPr>
                <a:xfrm>
                  <a:off x="6800066" y="2064047"/>
                  <a:ext cx="646279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입력에 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kernel</a:t>
                  </a:r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을 적용하여 팽창 연산을 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iterations </a:t>
                  </a:r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만큼 반복해서 출력을 만든다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.</a:t>
                  </a:r>
                </a:p>
                <a:p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kernel=Mat()</a:t>
                  </a:r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이면 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3 </a:t>
                  </a:r>
                  <a14:m>
                    <m:oMath xmlns:m="http://schemas.openxmlformats.org/officeDocument/2006/math">
                      <m:r>
                        <a:rPr lang="en-US" altLang="ko-KR" sz="1400" i="1" smtClean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 3 </a:t>
                  </a:r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사각형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 </a:t>
                  </a:r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요소를 사용한다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. </a:t>
                  </a:r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지역 </a:t>
                  </a:r>
                  <a:r>
                    <a:rPr lang="ko-KR" altLang="en-US" sz="1400" dirty="0" err="1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극대값</a:t>
                  </a:r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 계산 가능하다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.</a:t>
                  </a: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06207B5-D5CC-44B0-8644-C0ACE2AEC6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0066" y="2064047"/>
                  <a:ext cx="6462795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A6E5C6C-8F50-4747-A787-67334218BE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86" t="14272" r="4934" b="47127"/>
          <a:stretch/>
        </p:blipFill>
        <p:spPr>
          <a:xfrm>
            <a:off x="4932847" y="2071531"/>
            <a:ext cx="4959974" cy="47864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969174-B4BE-43B3-9ACA-BB4AC5F0E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2341" y="2071532"/>
            <a:ext cx="2260719" cy="239582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55D91AB-DC73-43F8-BAD1-A621EE1152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060" y="2068943"/>
            <a:ext cx="2260719" cy="239582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E54115D-BA3D-4C37-820C-E2540211ED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779" y="2068943"/>
            <a:ext cx="2260719" cy="239582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6173AC3-1B7E-49F5-9C71-21FBCEB02D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2341" y="4469942"/>
            <a:ext cx="2260719" cy="239582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810923F-C874-4686-9B9C-37BB62C52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3060" y="4462178"/>
            <a:ext cx="2260719" cy="239582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B00EFB0-D69E-4841-BD1B-FAFAAFEB9D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13779" y="4462178"/>
            <a:ext cx="2260719" cy="23958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1B16FB-6A3F-4110-9C8C-843EEB1D1E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4238" y="4462178"/>
            <a:ext cx="2260719" cy="239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3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194832" cy="1163374"/>
            <a:chOff x="960681" y="2615402"/>
            <a:chExt cx="2194832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모폴로지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1948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morphologyEx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27F41C-3E7F-480E-9093-23ECB7D502AA}"/>
              </a:ext>
            </a:extLst>
          </p:cNvPr>
          <p:cNvGrpSpPr/>
          <p:nvPr/>
        </p:nvGrpSpPr>
        <p:grpSpPr>
          <a:xfrm>
            <a:off x="4892341" y="0"/>
            <a:ext cx="7439455" cy="978745"/>
            <a:chOff x="6759560" y="1608522"/>
            <a:chExt cx="7439455" cy="97874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C88F4F-9ED5-4E5B-96B3-C651A07B4413}"/>
                </a:ext>
              </a:extLst>
            </p:cNvPr>
            <p:cNvSpPr txBox="1"/>
            <p:nvPr/>
          </p:nvSpPr>
          <p:spPr>
            <a:xfrm>
              <a:off x="6759560" y="1608522"/>
              <a:ext cx="6988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0C28B9-EE18-466E-BE11-0EEBEB58A5C4}"/>
                </a:ext>
              </a:extLst>
            </p:cNvPr>
            <p:cNvSpPr txBox="1"/>
            <p:nvPr/>
          </p:nvSpPr>
          <p:spPr>
            <a:xfrm>
              <a:off x="6800066" y="2064047"/>
              <a:ext cx="73989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입력에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kernel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을 적용하여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op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연산을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iterations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만큼 반복해서 출력을 만든다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세번째 매개변수인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op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는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MORPH_OPEN, CLOSE, ERODE, DILATE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등 다양한 연산이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88C8F7A-FCB4-421C-9C66-8F2D83050E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07" t="5834" r="6387" b="57361"/>
          <a:stretch/>
        </p:blipFill>
        <p:spPr>
          <a:xfrm>
            <a:off x="4932847" y="1034160"/>
            <a:ext cx="6373328" cy="58037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96EDDC8-B3EC-4F28-9DB6-AE6EDF0F5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931" y="1024518"/>
            <a:ext cx="2948023" cy="3124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E84BCA-82EA-427C-B955-8E7B007D2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954" y="1029339"/>
            <a:ext cx="2948023" cy="3124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10E1B49-9349-4A1E-9857-E23F3E1F6A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3977" y="1024518"/>
            <a:ext cx="2948023" cy="3124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A58B5F-A173-4C25-BDAA-A7D482B22D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7029" y="3733800"/>
            <a:ext cx="2948023" cy="31242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80FE0BC-2072-478B-9703-4FC3C04C16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3977" y="3733800"/>
            <a:ext cx="2948023" cy="31242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F60286A-3F74-492C-9ACC-AAC79260E5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5954" y="3743442"/>
            <a:ext cx="2938925" cy="311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2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163374"/>
            <a:chOff x="960681" y="2615402"/>
            <a:chExt cx="238078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템플릿 매칭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정의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27F41C-3E7F-480E-9093-23ECB7D502AA}"/>
              </a:ext>
            </a:extLst>
          </p:cNvPr>
          <p:cNvGrpSpPr/>
          <p:nvPr/>
        </p:nvGrpSpPr>
        <p:grpSpPr>
          <a:xfrm>
            <a:off x="4892341" y="1493910"/>
            <a:ext cx="5550348" cy="978745"/>
            <a:chOff x="6759560" y="1608522"/>
            <a:chExt cx="5550348" cy="97874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C88F4F-9ED5-4E5B-96B3-C651A07B4413}"/>
                </a:ext>
              </a:extLst>
            </p:cNvPr>
            <p:cNvSpPr txBox="1"/>
            <p:nvPr/>
          </p:nvSpPr>
          <p:spPr>
            <a:xfrm>
              <a:off x="6759560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개념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0C28B9-EE18-466E-BE11-0EEBEB58A5C4}"/>
                </a:ext>
              </a:extLst>
            </p:cNvPr>
            <p:cNvSpPr txBox="1"/>
            <p:nvPr/>
          </p:nvSpPr>
          <p:spPr>
            <a:xfrm>
              <a:off x="6800066" y="2064047"/>
              <a:ext cx="55098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참조 영상에서 템플릿 영상과 매칭되는 위치를 탐색하는 방법이다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물체 인식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스테레오 영상에서 대응점 검출 등에 사용될 수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2539C01-05F0-42F9-B513-530B96FD0563}"/>
              </a:ext>
            </a:extLst>
          </p:cNvPr>
          <p:cNvGrpSpPr/>
          <p:nvPr/>
        </p:nvGrpSpPr>
        <p:grpSpPr>
          <a:xfrm>
            <a:off x="4932847" y="3617985"/>
            <a:ext cx="5921301" cy="763302"/>
            <a:chOff x="6800066" y="1608522"/>
            <a:chExt cx="5921301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CD338A-2297-49C1-8329-40513F0D0478}"/>
                </a:ext>
              </a:extLst>
            </p:cNvPr>
            <p:cNvSpPr txBox="1"/>
            <p:nvPr/>
          </p:nvSpPr>
          <p:spPr>
            <a:xfrm>
              <a:off x="6813755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방법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191335-AF31-41FC-B057-9188FC4AA343}"/>
                </a:ext>
              </a:extLst>
            </p:cNvPr>
            <p:cNvSpPr txBox="1"/>
            <p:nvPr/>
          </p:nvSpPr>
          <p:spPr>
            <a:xfrm>
              <a:off x="6800066" y="2064047"/>
              <a:ext cx="59213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상관관계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(Correlation), SAD(Sum of Absolute Difference)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등을 사용한다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8DF8699-64FC-473C-A5C3-C03293742154}"/>
              </a:ext>
            </a:extLst>
          </p:cNvPr>
          <p:cNvGrpSpPr/>
          <p:nvPr/>
        </p:nvGrpSpPr>
        <p:grpSpPr>
          <a:xfrm>
            <a:off x="4892341" y="2662197"/>
            <a:ext cx="6658023" cy="763302"/>
            <a:chOff x="6759560" y="1608522"/>
            <a:chExt cx="6658023" cy="76330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5E5157-1520-4849-81EE-19F4F9D1C4D6}"/>
                </a:ext>
              </a:extLst>
            </p:cNvPr>
            <p:cNvSpPr txBox="1"/>
            <p:nvPr/>
          </p:nvSpPr>
          <p:spPr>
            <a:xfrm>
              <a:off x="6759560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단점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AFC335-D738-4B0C-A521-5883F05C0F35}"/>
                </a:ext>
              </a:extLst>
            </p:cNvPr>
            <p:cNvSpPr txBox="1"/>
            <p:nvPr/>
          </p:nvSpPr>
          <p:spPr>
            <a:xfrm>
              <a:off x="6800066" y="2064047"/>
              <a:ext cx="66175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이동 문제는 해결할 수 있지만 회전 및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스케일링된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물체의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매칭은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어려운 문제다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9216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163374"/>
            <a:chOff x="960681" y="2615402"/>
            <a:chExt cx="238078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템플릿 매칭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29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matchTemplate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27F41C-3E7F-480E-9093-23ECB7D502AA}"/>
              </a:ext>
            </a:extLst>
          </p:cNvPr>
          <p:cNvGrpSpPr/>
          <p:nvPr/>
        </p:nvGrpSpPr>
        <p:grpSpPr>
          <a:xfrm>
            <a:off x="4892341" y="1934295"/>
            <a:ext cx="7092436" cy="978745"/>
            <a:chOff x="6759560" y="1608522"/>
            <a:chExt cx="7092436" cy="97874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C88F4F-9ED5-4E5B-96B3-C651A07B4413}"/>
                </a:ext>
              </a:extLst>
            </p:cNvPr>
            <p:cNvSpPr txBox="1"/>
            <p:nvPr/>
          </p:nvSpPr>
          <p:spPr>
            <a:xfrm>
              <a:off x="6759560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0C28B9-EE18-466E-BE11-0EEBEB58A5C4}"/>
                </a:ext>
              </a:extLst>
            </p:cNvPr>
            <p:cNvSpPr txBox="1"/>
            <p:nvPr/>
          </p:nvSpPr>
          <p:spPr>
            <a:xfrm>
              <a:off x="6800066" y="2064047"/>
              <a:ext cx="70519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참조 영상에서 템플릿 영상을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method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방법에 따라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매칭을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계산하여 결과를 반환한다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같은 값이 매칭됐다면 처음 위치만 찾는다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F2F7881-D817-4170-A9E1-C20900415B60}"/>
              </a:ext>
            </a:extLst>
          </p:cNvPr>
          <p:cNvGrpSpPr/>
          <p:nvPr/>
        </p:nvGrpSpPr>
        <p:grpSpPr>
          <a:xfrm>
            <a:off x="4892341" y="3047386"/>
            <a:ext cx="5401269" cy="978745"/>
            <a:chOff x="6759560" y="1608522"/>
            <a:chExt cx="5401269" cy="97874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955EE8-9C2B-49C4-85FC-7E116CF59731}"/>
                </a:ext>
              </a:extLst>
            </p:cNvPr>
            <p:cNvSpPr txBox="1"/>
            <p:nvPr/>
          </p:nvSpPr>
          <p:spPr>
            <a:xfrm>
              <a:off x="6759560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위치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36724E-B9F7-4BDD-B8FC-5D2CA2717D92}"/>
                </a:ext>
              </a:extLst>
            </p:cNvPr>
            <p:cNvSpPr txBox="1"/>
            <p:nvPr/>
          </p:nvSpPr>
          <p:spPr>
            <a:xfrm>
              <a:off x="6800066" y="2064047"/>
              <a:ext cx="53607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매칭된 위치를 찾기 위해서는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minMaxLoc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함수를 사용해야 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TM_SQDIFF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는 최소값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TM_CCORR, TM_CCOEFF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는 최대값이다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6355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163374"/>
            <a:chOff x="960681" y="2615402"/>
            <a:chExt cx="238078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템플릿 매칭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29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matchTemplate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2D7FDB-C3F8-4234-BEA7-0A097AEC5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50" t="19919" r="9053" b="20834"/>
          <a:stretch/>
        </p:blipFill>
        <p:spPr>
          <a:xfrm>
            <a:off x="4193891" y="4898"/>
            <a:ext cx="5321584" cy="68584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D06949-7A2D-40BC-B8B7-831130D847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05" r="57746" b="74028"/>
          <a:stretch/>
        </p:blipFill>
        <p:spPr>
          <a:xfrm>
            <a:off x="6063306" y="40731"/>
            <a:ext cx="2873284" cy="15801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15FE202-C6A3-4B0F-B335-DA8C731E4D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083" r="70706" b="40833"/>
          <a:stretch/>
        </p:blipFill>
        <p:spPr>
          <a:xfrm>
            <a:off x="6743971" y="1947248"/>
            <a:ext cx="1873160" cy="22002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EBEB2A8-56CC-40A1-9660-AFCAC1D17E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861" r="72046" b="7083"/>
          <a:stretch/>
        </p:blipFill>
        <p:spPr>
          <a:xfrm>
            <a:off x="8617131" y="3084423"/>
            <a:ext cx="1787435" cy="226695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D9B2A45-E802-4C98-B6DC-5DFBF2A6E4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3424" r="72046" b="23521"/>
          <a:stretch/>
        </p:blipFill>
        <p:spPr>
          <a:xfrm>
            <a:off x="10404566" y="4147524"/>
            <a:ext cx="1787434" cy="2266951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85D9FD5-3EE4-4C65-96BE-321058DCE7ED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969794" y="2721061"/>
            <a:ext cx="774177" cy="32632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EB688EDB-3559-470A-B68F-F9EC691968D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67485" y="3047386"/>
            <a:ext cx="578794" cy="257094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E03C4971-1411-4E34-8200-4A42009AE8CF}"/>
              </a:ext>
            </a:extLst>
          </p:cNvPr>
          <p:cNvCxnSpPr>
            <a:cxnSpLocks/>
          </p:cNvCxnSpPr>
          <p:nvPr/>
        </p:nvCxnSpPr>
        <p:spPr>
          <a:xfrm>
            <a:off x="5969794" y="4074802"/>
            <a:ext cx="2647337" cy="39904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70AADB3-9EE1-4D27-A9CE-3A881EB638BF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53027" y="4473847"/>
            <a:ext cx="2480869" cy="326327"/>
          </a:xfrm>
          <a:prstGeom prst="bentConnector3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DCEC5DED-2397-4717-87DD-F215B0B3754C}"/>
              </a:ext>
            </a:extLst>
          </p:cNvPr>
          <p:cNvCxnSpPr>
            <a:cxnSpLocks/>
          </p:cNvCxnSpPr>
          <p:nvPr/>
        </p:nvCxnSpPr>
        <p:spPr>
          <a:xfrm>
            <a:off x="5969794" y="5376855"/>
            <a:ext cx="4434772" cy="45962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AFFDC92F-0A16-48DF-9D5F-43CF44DC6FE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53027" y="5836483"/>
            <a:ext cx="4264453" cy="285213"/>
          </a:xfrm>
          <a:prstGeom prst="bentConnector3">
            <a:avLst>
              <a:gd name="adj1" fmla="val 49944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3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4523" y="1050511"/>
            <a:ext cx="184537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1150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5943409" y="3252739"/>
            <a:ext cx="4583312" cy="1659974"/>
            <a:chOff x="7153231" y="3843583"/>
            <a:chExt cx="4583312" cy="1659974"/>
          </a:xfrm>
        </p:grpSpPr>
        <p:sp>
          <p:nvSpPr>
            <p:cNvPr id="6" name="TextBox 5"/>
            <p:cNvSpPr txBox="1"/>
            <p:nvPr/>
          </p:nvSpPr>
          <p:spPr>
            <a:xfrm>
              <a:off x="7153231" y="3843583"/>
              <a:ext cx="458330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5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경계값</a:t>
              </a:r>
              <a:r>
                <a:rPr lang="ko-KR" altLang="en-US" sz="5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채우기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200015" y="5041892"/>
              <a:ext cx="2536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copyMakeBorder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3731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163374"/>
            <a:chOff x="960681" y="2615402"/>
            <a:chExt cx="238078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템플릿 매칭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예제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E233F6-11F5-4267-BB50-6788B7B63E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86" t="13519" r="10588" b="68704"/>
          <a:stretch/>
        </p:blipFill>
        <p:spPr>
          <a:xfrm>
            <a:off x="3943868" y="0"/>
            <a:ext cx="6651295" cy="3567175"/>
          </a:xfrm>
          <a:prstGeom prst="rect">
            <a:avLst/>
          </a:prstGeom>
        </p:spPr>
      </p:pic>
      <p:pic>
        <p:nvPicPr>
          <p:cNvPr id="12" name="그림 11" descr="텍스트, 키보드이(가) 표시된 사진&#10;&#10;자동 생성된 설명">
            <a:extLst>
              <a:ext uri="{FF2B5EF4-FFF2-40B4-BE49-F238E27FC236}">
                <a16:creationId xmlns:a16="http://schemas.microsoft.com/office/drawing/2014/main" id="{579C8D31-4CC7-4CF2-A9C0-9DE56823F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919" y="2462611"/>
            <a:ext cx="3489244" cy="439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4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163374"/>
            <a:chOff x="960681" y="2615402"/>
            <a:chExt cx="238078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템플릿 매칭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예제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A554DC-7B48-4655-A4A8-6D1AF9F55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44" t="35463" r="5904" b="48704"/>
          <a:stretch/>
        </p:blipFill>
        <p:spPr>
          <a:xfrm>
            <a:off x="960681" y="3742919"/>
            <a:ext cx="6274648" cy="29599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D3D4C8-0D5C-4EBC-AB37-EE22B15CD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329" y="213332"/>
            <a:ext cx="4956671" cy="648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8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163374"/>
            <a:chOff x="960681" y="2615402"/>
            <a:chExt cx="238078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템플릿 매칭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예제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840309-D8E7-47DA-A43C-38FD7D988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41" t="33049" r="4699" b="62696"/>
          <a:stretch/>
        </p:blipFill>
        <p:spPr>
          <a:xfrm>
            <a:off x="3341461" y="0"/>
            <a:ext cx="7777204" cy="9533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F281D4-C6F4-499C-8DD1-A2E4DD77B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062" y="953310"/>
            <a:ext cx="4510001" cy="590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1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163374"/>
            <a:chOff x="960681" y="2615402"/>
            <a:chExt cx="238078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템플릿 매칭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예제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315A9D-41C6-45A1-BEE5-9CD5F7B62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88" t="33192" r="4451" b="55564"/>
          <a:stretch/>
        </p:blipFill>
        <p:spPr>
          <a:xfrm>
            <a:off x="960681" y="3944094"/>
            <a:ext cx="5993180" cy="19411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B2E77C-8CF4-4258-B63F-702FF442E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861" y="0"/>
            <a:ext cx="5238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3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163374"/>
            <a:chOff x="960681" y="2615402"/>
            <a:chExt cx="238078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템플릿 매칭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예제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598777-495D-4CBD-84A7-53587F3A83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93" t="32908" r="4946" b="55564"/>
          <a:stretch/>
        </p:blipFill>
        <p:spPr>
          <a:xfrm>
            <a:off x="960681" y="3742919"/>
            <a:ext cx="5993180" cy="19901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BA3BBC-9A11-4AE6-A87E-14083008A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861" y="0"/>
            <a:ext cx="5238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7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163374"/>
            <a:chOff x="960681" y="2615402"/>
            <a:chExt cx="238078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템플릿 매칭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예제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A95B7E-0F31-4859-B99B-7342C9926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887" y="0"/>
            <a:ext cx="5238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32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947052" y="1589649"/>
            <a:ext cx="3244948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90476" y="2274838"/>
            <a:ext cx="4996882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</a:t>
            </a:r>
          </a:p>
          <a:p>
            <a:pPr algn="r"/>
            <a:r>
              <a:rPr lang="en-US" altLang="ko-KR" sz="1150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YOU</a:t>
            </a:r>
            <a:endParaRPr lang="ko-KR" altLang="en-US" sz="1150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501013"/>
              </p:ext>
            </p:extLst>
          </p:nvPr>
        </p:nvGraphicFramePr>
        <p:xfrm>
          <a:off x="779975" y="5122854"/>
          <a:ext cx="439693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62">
                  <a:extLst>
                    <a:ext uri="{9D8B030D-6E8A-4147-A177-3AD203B41FA5}">
                      <a16:colId xmlns:a16="http://schemas.microsoft.com/office/drawing/2014/main" val="56462378"/>
                    </a:ext>
                  </a:extLst>
                </a:gridCol>
                <a:gridCol w="3768173">
                  <a:extLst>
                    <a:ext uri="{9D8B030D-6E8A-4147-A177-3AD203B41FA5}">
                      <a16:colId xmlns:a16="http://schemas.microsoft.com/office/drawing/2014/main" val="3468396150"/>
                    </a:ext>
                  </a:extLst>
                </a:gridCol>
              </a:tblGrid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2022</a:t>
                      </a:r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년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04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월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08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일</a:t>
                      </a:r>
                      <a:endParaRPr lang="ko-KR" altLang="en-US" sz="14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25652"/>
                  </a:ext>
                </a:extLst>
              </a:tr>
            </a:tbl>
          </a:graphicData>
        </a:graphic>
      </p:graphicFrame>
      <p:cxnSp>
        <p:nvCxnSpPr>
          <p:cNvPr id="22" name="직선 연결선 21"/>
          <p:cNvCxnSpPr/>
          <p:nvPr/>
        </p:nvCxnSpPr>
        <p:spPr>
          <a:xfrm>
            <a:off x="0" y="5258971"/>
            <a:ext cx="58380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041009" y="970671"/>
            <a:ext cx="3212513" cy="3341753"/>
            <a:chOff x="1041009" y="970671"/>
            <a:chExt cx="3212513" cy="3341753"/>
          </a:xfrm>
        </p:grpSpPr>
        <p:sp>
          <p:nvSpPr>
            <p:cNvPr id="13" name="타원 12"/>
            <p:cNvSpPr/>
            <p:nvPr/>
          </p:nvSpPr>
          <p:spPr>
            <a:xfrm>
              <a:off x="1041009" y="970671"/>
              <a:ext cx="1448973" cy="1448973"/>
            </a:xfrm>
            <a:prstGeom prst="ellipse">
              <a:avLst/>
            </a:prstGeom>
            <a:solidFill>
              <a:srgbClr val="C8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323533" y="1382435"/>
              <a:ext cx="2929989" cy="2929989"/>
            </a:xfrm>
            <a:prstGeom prst="ellipse">
              <a:avLst/>
            </a:prstGeom>
            <a:solidFill>
              <a:srgbClr val="FE9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220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91149" cy="1163374"/>
            <a:chOff x="960681" y="2615402"/>
            <a:chExt cx="279114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경계값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채우기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536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copyMakeBorder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95335"/>
            <a:ext cx="6784660" cy="978745"/>
            <a:chOff x="6796429" y="1608522"/>
            <a:chExt cx="6784660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패딩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7810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경계값에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필터를 씌울 때 필터가 영상이나 행렬을 넘어가는 경우가 있기에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이를 해결하기 위해 벗어나는 이웃을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0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이나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화소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행렬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값을 복사하여 채워 넣는다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425FD10A-ECD1-41CD-B2F5-8F51F296F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73" t="9584" r="23745" b="35972"/>
          <a:stretch/>
        </p:blipFill>
        <p:spPr>
          <a:xfrm>
            <a:off x="4929210" y="1297419"/>
            <a:ext cx="3890940" cy="52050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A9726A2-6EB5-4F93-8E81-1E29DF07E3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5" t="2534" r="52954" b="25000"/>
          <a:stretch/>
        </p:blipFill>
        <p:spPr>
          <a:xfrm>
            <a:off x="8983887" y="1297419"/>
            <a:ext cx="2536528" cy="496967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5A8EFC-95DF-4626-9D44-101587B72084}"/>
              </a:ext>
            </a:extLst>
          </p:cNvPr>
          <p:cNvSpPr/>
          <p:nvPr/>
        </p:nvSpPr>
        <p:spPr>
          <a:xfrm>
            <a:off x="5429250" y="3346450"/>
            <a:ext cx="717550" cy="139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EFE9AF1-2711-4822-9FBD-EE1DF96A76E4}"/>
              </a:ext>
            </a:extLst>
          </p:cNvPr>
          <p:cNvSpPr/>
          <p:nvPr/>
        </p:nvSpPr>
        <p:spPr>
          <a:xfrm>
            <a:off x="9096376" y="1809751"/>
            <a:ext cx="2247432" cy="876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C6B41CE-B5E4-417B-B4D8-ABD11911379D}"/>
              </a:ext>
            </a:extLst>
          </p:cNvPr>
          <p:cNvSpPr/>
          <p:nvPr/>
        </p:nvSpPr>
        <p:spPr>
          <a:xfrm>
            <a:off x="9530019" y="1991545"/>
            <a:ext cx="1195131" cy="5230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77E6DCA-15AD-49CB-AC9D-E47AF8DFFA48}"/>
              </a:ext>
            </a:extLst>
          </p:cNvPr>
          <p:cNvSpPr/>
          <p:nvPr/>
        </p:nvSpPr>
        <p:spPr>
          <a:xfrm>
            <a:off x="5429249" y="3923743"/>
            <a:ext cx="759619" cy="1397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CD1D5A6-127E-48F3-A1DC-F28CC538BB96}"/>
              </a:ext>
            </a:extLst>
          </p:cNvPr>
          <p:cNvSpPr/>
          <p:nvPr/>
        </p:nvSpPr>
        <p:spPr>
          <a:xfrm>
            <a:off x="9096375" y="2696395"/>
            <a:ext cx="2247433" cy="87189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1EF5177-30E9-41E9-A0A0-685F1FDED599}"/>
              </a:ext>
            </a:extLst>
          </p:cNvPr>
          <p:cNvSpPr/>
          <p:nvPr/>
        </p:nvSpPr>
        <p:spPr>
          <a:xfrm>
            <a:off x="9636919" y="2969420"/>
            <a:ext cx="1000124" cy="35334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410C563-9F54-45A9-A03D-6F2F79DAE80D}"/>
              </a:ext>
            </a:extLst>
          </p:cNvPr>
          <p:cNvSpPr/>
          <p:nvPr/>
        </p:nvSpPr>
        <p:spPr>
          <a:xfrm>
            <a:off x="5429249" y="4496099"/>
            <a:ext cx="666751" cy="1397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F7BFA7B-5EAE-42DA-A5A6-6422EF9A82A5}"/>
              </a:ext>
            </a:extLst>
          </p:cNvPr>
          <p:cNvSpPr/>
          <p:nvPr/>
        </p:nvSpPr>
        <p:spPr>
          <a:xfrm>
            <a:off x="9096376" y="2873070"/>
            <a:ext cx="2134944" cy="9422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F1BA293-913D-42D1-9F34-EDEBEC0B6CFF}"/>
              </a:ext>
            </a:extLst>
          </p:cNvPr>
          <p:cNvSpPr/>
          <p:nvPr/>
        </p:nvSpPr>
        <p:spPr>
          <a:xfrm>
            <a:off x="9096376" y="3320408"/>
            <a:ext cx="2134944" cy="9422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69CAFFD-5E1D-45B4-A8FC-62572F3E5FB8}"/>
              </a:ext>
            </a:extLst>
          </p:cNvPr>
          <p:cNvSpPr/>
          <p:nvPr/>
        </p:nvSpPr>
        <p:spPr>
          <a:xfrm>
            <a:off x="9530019" y="2966636"/>
            <a:ext cx="106899" cy="3516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7D88BE-5B2A-4669-8DB1-821A3153D52F}"/>
              </a:ext>
            </a:extLst>
          </p:cNvPr>
          <p:cNvSpPr/>
          <p:nvPr/>
        </p:nvSpPr>
        <p:spPr>
          <a:xfrm>
            <a:off x="10642633" y="2966636"/>
            <a:ext cx="106899" cy="3516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94C5514-C0AD-4481-B744-FF4D7F53BD33}"/>
              </a:ext>
            </a:extLst>
          </p:cNvPr>
          <p:cNvCxnSpPr>
            <a:cxnSpLocks/>
            <a:stCxn id="52" idx="0"/>
          </p:cNvCxnSpPr>
          <p:nvPr/>
        </p:nvCxnSpPr>
        <p:spPr>
          <a:xfrm flipH="1" flipV="1">
            <a:off x="10163847" y="2759442"/>
            <a:ext cx="1" cy="1152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9EE767C-671E-4B43-B26F-2F9BCD6EFBF2}"/>
              </a:ext>
            </a:extLst>
          </p:cNvPr>
          <p:cNvCxnSpPr>
            <a:cxnSpLocks/>
            <a:stCxn id="53" idx="2"/>
          </p:cNvCxnSpPr>
          <p:nvPr/>
        </p:nvCxnSpPr>
        <p:spPr>
          <a:xfrm flipH="1">
            <a:off x="10163847" y="3414630"/>
            <a:ext cx="1" cy="11395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A2BF2770-2CF3-4C86-BF71-EB90501ACD58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10749532" y="3142458"/>
            <a:ext cx="118924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2988877-1B00-4A33-8857-2F65DF9F1C55}"/>
              </a:ext>
            </a:extLst>
          </p:cNvPr>
          <p:cNvCxnSpPr>
            <a:cxnSpLocks/>
          </p:cNvCxnSpPr>
          <p:nvPr/>
        </p:nvCxnSpPr>
        <p:spPr>
          <a:xfrm flipH="1">
            <a:off x="9405938" y="3142458"/>
            <a:ext cx="124081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AEEAF94-C0A0-4B94-9FDF-116DFA9AA809}"/>
              </a:ext>
            </a:extLst>
          </p:cNvPr>
          <p:cNvSpPr/>
          <p:nvPr/>
        </p:nvSpPr>
        <p:spPr>
          <a:xfrm>
            <a:off x="10368247" y="3759573"/>
            <a:ext cx="378685" cy="5283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2766503-477D-45E4-AA99-65D94FDCBFC0}"/>
              </a:ext>
            </a:extLst>
          </p:cNvPr>
          <p:cNvSpPr/>
          <p:nvPr/>
        </p:nvSpPr>
        <p:spPr>
          <a:xfrm>
            <a:off x="9530019" y="3759573"/>
            <a:ext cx="347374" cy="5283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CE7AA-0903-4BC9-B7F2-DCE69E70392B}"/>
              </a:ext>
            </a:extLst>
          </p:cNvPr>
          <p:cNvSpPr/>
          <p:nvPr/>
        </p:nvSpPr>
        <p:spPr>
          <a:xfrm>
            <a:off x="5429249" y="5068455"/>
            <a:ext cx="800101" cy="1397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6F60151-F08D-46F2-98A6-E20CEDC21065}"/>
              </a:ext>
            </a:extLst>
          </p:cNvPr>
          <p:cNvSpPr/>
          <p:nvPr/>
        </p:nvSpPr>
        <p:spPr>
          <a:xfrm>
            <a:off x="9563101" y="4635801"/>
            <a:ext cx="73810" cy="7669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DB7C722-BB8D-4BE2-B17F-2847707AEA6B}"/>
              </a:ext>
            </a:extLst>
          </p:cNvPr>
          <p:cNvSpPr/>
          <p:nvPr/>
        </p:nvSpPr>
        <p:spPr>
          <a:xfrm>
            <a:off x="9563101" y="5087342"/>
            <a:ext cx="73817" cy="7669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7297BEC-0B15-4AA7-8407-5E11EE69ABAA}"/>
              </a:ext>
            </a:extLst>
          </p:cNvPr>
          <p:cNvSpPr/>
          <p:nvPr/>
        </p:nvSpPr>
        <p:spPr>
          <a:xfrm>
            <a:off x="9096375" y="3577162"/>
            <a:ext cx="2247433" cy="8821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81713D5-4D87-43DE-8927-42BB3F65DADD}"/>
              </a:ext>
            </a:extLst>
          </p:cNvPr>
          <p:cNvSpPr/>
          <p:nvPr/>
        </p:nvSpPr>
        <p:spPr>
          <a:xfrm>
            <a:off x="9751218" y="4640956"/>
            <a:ext cx="321469" cy="529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80FEF97-CBC9-4150-94CF-484EB0B48D30}"/>
              </a:ext>
            </a:extLst>
          </p:cNvPr>
          <p:cNvSpPr/>
          <p:nvPr/>
        </p:nvSpPr>
        <p:spPr>
          <a:xfrm>
            <a:off x="10209763" y="4640956"/>
            <a:ext cx="321469" cy="5299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2FB1834-AE84-47D1-B7D3-E80CB5C6D001}"/>
              </a:ext>
            </a:extLst>
          </p:cNvPr>
          <p:cNvSpPr/>
          <p:nvPr/>
        </p:nvSpPr>
        <p:spPr>
          <a:xfrm>
            <a:off x="9096374" y="4464416"/>
            <a:ext cx="2247433" cy="87189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B2520F2F-6E8B-46F1-95A8-7A88147E7C41}"/>
              </a:ext>
            </a:extLst>
          </p:cNvPr>
          <p:cNvCxnSpPr>
            <a:cxnSpLocks/>
            <a:stCxn id="91" idx="1"/>
          </p:cNvCxnSpPr>
          <p:nvPr/>
        </p:nvCxnSpPr>
        <p:spPr>
          <a:xfrm flipH="1" flipV="1">
            <a:off x="9274969" y="4895477"/>
            <a:ext cx="476249" cy="1044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1697422F-B0F9-4A1B-AE90-5FAB66266B3A}"/>
              </a:ext>
            </a:extLst>
          </p:cNvPr>
          <p:cNvCxnSpPr>
            <a:cxnSpLocks/>
          </p:cNvCxnSpPr>
          <p:nvPr/>
        </p:nvCxnSpPr>
        <p:spPr>
          <a:xfrm>
            <a:off x="10531232" y="4895477"/>
            <a:ext cx="46061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997C918-81F4-4FF8-A9F5-1C260A71B8B8}"/>
              </a:ext>
            </a:extLst>
          </p:cNvPr>
          <p:cNvSpPr/>
          <p:nvPr/>
        </p:nvSpPr>
        <p:spPr>
          <a:xfrm>
            <a:off x="9096373" y="4714503"/>
            <a:ext cx="2091305" cy="16230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7462FC4-998B-46AB-B9FA-0316D80ABCA1}"/>
              </a:ext>
            </a:extLst>
          </p:cNvPr>
          <p:cNvSpPr/>
          <p:nvPr/>
        </p:nvSpPr>
        <p:spPr>
          <a:xfrm>
            <a:off x="9096373" y="4914145"/>
            <a:ext cx="2091305" cy="15430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B4DFF540-34ED-4F08-A608-1CE6FB847AE6}"/>
              </a:ext>
            </a:extLst>
          </p:cNvPr>
          <p:cNvCxnSpPr>
            <a:cxnSpLocks/>
            <a:stCxn id="110" idx="0"/>
          </p:cNvCxnSpPr>
          <p:nvPr/>
        </p:nvCxnSpPr>
        <p:spPr>
          <a:xfrm flipV="1">
            <a:off x="10142026" y="4521200"/>
            <a:ext cx="0" cy="193303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DB147EAC-7ECF-4DD7-B0C1-8563EF2CDB67}"/>
              </a:ext>
            </a:extLst>
          </p:cNvPr>
          <p:cNvCxnSpPr>
            <a:cxnSpLocks/>
            <a:stCxn id="112" idx="2"/>
          </p:cNvCxnSpPr>
          <p:nvPr/>
        </p:nvCxnSpPr>
        <p:spPr>
          <a:xfrm>
            <a:off x="10142026" y="5068454"/>
            <a:ext cx="0" cy="198871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BD8C7576-3368-4D93-88DE-0E098D5718B4}"/>
              </a:ext>
            </a:extLst>
          </p:cNvPr>
          <p:cNvSpPr/>
          <p:nvPr/>
        </p:nvSpPr>
        <p:spPr>
          <a:xfrm>
            <a:off x="5429250" y="5640811"/>
            <a:ext cx="535782" cy="11943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910A21D6-32A5-449E-BF7B-7DC423008EA3}"/>
              </a:ext>
            </a:extLst>
          </p:cNvPr>
          <p:cNvSpPr/>
          <p:nvPr/>
        </p:nvSpPr>
        <p:spPr>
          <a:xfrm>
            <a:off x="9096374" y="5344562"/>
            <a:ext cx="2247433" cy="8880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D50924F-4BD6-4FC2-A509-9C19F48436FC}"/>
              </a:ext>
            </a:extLst>
          </p:cNvPr>
          <p:cNvSpPr/>
          <p:nvPr/>
        </p:nvSpPr>
        <p:spPr>
          <a:xfrm>
            <a:off x="9539423" y="5519251"/>
            <a:ext cx="321469" cy="5221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FC35CAC1-B3D0-4FC0-BD9D-39C9B88B2E35}"/>
              </a:ext>
            </a:extLst>
          </p:cNvPr>
          <p:cNvCxnSpPr>
            <a:cxnSpLocks/>
            <a:stCxn id="131" idx="3"/>
          </p:cNvCxnSpPr>
          <p:nvPr/>
        </p:nvCxnSpPr>
        <p:spPr>
          <a:xfrm>
            <a:off x="9860892" y="5780348"/>
            <a:ext cx="102618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5AD8674-E27D-40FF-A8B0-6AE8A53C56E8}"/>
              </a:ext>
            </a:extLst>
          </p:cNvPr>
          <p:cNvSpPr/>
          <p:nvPr/>
        </p:nvSpPr>
        <p:spPr>
          <a:xfrm>
            <a:off x="10425465" y="5519251"/>
            <a:ext cx="321469" cy="522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6AC2496-68F8-48EB-ABB4-40B6FDDCDBF0}"/>
              </a:ext>
            </a:extLst>
          </p:cNvPr>
          <p:cNvCxnSpPr>
            <a:cxnSpLocks/>
          </p:cNvCxnSpPr>
          <p:nvPr/>
        </p:nvCxnSpPr>
        <p:spPr>
          <a:xfrm flipH="1">
            <a:off x="9389269" y="5607076"/>
            <a:ext cx="10361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0D6FCAF-46CE-46B4-A3BC-980C2390083E}"/>
              </a:ext>
            </a:extLst>
          </p:cNvPr>
          <p:cNvSpPr/>
          <p:nvPr/>
        </p:nvSpPr>
        <p:spPr>
          <a:xfrm>
            <a:off x="9096373" y="5519250"/>
            <a:ext cx="2091306" cy="16315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87C78FA7-0015-481A-A88A-9A05C1FE18F2}"/>
              </a:ext>
            </a:extLst>
          </p:cNvPr>
          <p:cNvSpPr/>
          <p:nvPr/>
        </p:nvSpPr>
        <p:spPr>
          <a:xfrm>
            <a:off x="9103587" y="5878288"/>
            <a:ext cx="2084091" cy="16315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6D69F9F8-22DA-4C3A-94D3-1FB5655C24CC}"/>
              </a:ext>
            </a:extLst>
          </p:cNvPr>
          <p:cNvCxnSpPr>
            <a:cxnSpLocks/>
          </p:cNvCxnSpPr>
          <p:nvPr/>
        </p:nvCxnSpPr>
        <p:spPr>
          <a:xfrm>
            <a:off x="9696619" y="5682406"/>
            <a:ext cx="0" cy="479941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E8C6B03C-31BB-4B5B-A640-FA19A60D7D2E}"/>
              </a:ext>
            </a:extLst>
          </p:cNvPr>
          <p:cNvCxnSpPr>
            <a:cxnSpLocks/>
          </p:cNvCxnSpPr>
          <p:nvPr/>
        </p:nvCxnSpPr>
        <p:spPr>
          <a:xfrm flipV="1">
            <a:off x="10592368" y="5419725"/>
            <a:ext cx="0" cy="45661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9CCFA064-9CF7-4508-84E9-2E58561376F0}"/>
              </a:ext>
            </a:extLst>
          </p:cNvPr>
          <p:cNvSpPr/>
          <p:nvPr/>
        </p:nvSpPr>
        <p:spPr>
          <a:xfrm>
            <a:off x="10651340" y="4635801"/>
            <a:ext cx="73810" cy="7669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02483EF-D7F4-410A-9050-A802F04FCDCC}"/>
              </a:ext>
            </a:extLst>
          </p:cNvPr>
          <p:cNvSpPr/>
          <p:nvPr/>
        </p:nvSpPr>
        <p:spPr>
          <a:xfrm>
            <a:off x="10643719" y="5093886"/>
            <a:ext cx="73817" cy="7669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70FB76F-D2DD-4386-9AE3-CFEF666B3808}"/>
              </a:ext>
            </a:extLst>
          </p:cNvPr>
          <p:cNvSpPr/>
          <p:nvPr/>
        </p:nvSpPr>
        <p:spPr>
          <a:xfrm>
            <a:off x="9559874" y="4635228"/>
            <a:ext cx="1160626" cy="53564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DECF97D-BEC8-4F72-8E82-040394CE51EC}"/>
              </a:ext>
            </a:extLst>
          </p:cNvPr>
          <p:cNvSpPr/>
          <p:nvPr/>
        </p:nvSpPr>
        <p:spPr>
          <a:xfrm>
            <a:off x="9530018" y="3759572"/>
            <a:ext cx="1216915" cy="530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9DA12DC-0453-4C3F-A33C-317410EB1C3F}"/>
              </a:ext>
            </a:extLst>
          </p:cNvPr>
          <p:cNvCxnSpPr>
            <a:cxnSpLocks/>
          </p:cNvCxnSpPr>
          <p:nvPr/>
        </p:nvCxnSpPr>
        <p:spPr>
          <a:xfrm>
            <a:off x="10592368" y="4017966"/>
            <a:ext cx="27608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4E33277-BD95-4DD5-B03C-71A335AD66BE}"/>
              </a:ext>
            </a:extLst>
          </p:cNvPr>
          <p:cNvCxnSpPr>
            <a:cxnSpLocks/>
          </p:cNvCxnSpPr>
          <p:nvPr/>
        </p:nvCxnSpPr>
        <p:spPr>
          <a:xfrm flipH="1">
            <a:off x="9405938" y="4017966"/>
            <a:ext cx="309562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DB4D1A7-DA43-428B-B4DE-779B9C4D7DB2}"/>
              </a:ext>
            </a:extLst>
          </p:cNvPr>
          <p:cNvCxnSpPr>
            <a:cxnSpLocks/>
          </p:cNvCxnSpPr>
          <p:nvPr/>
        </p:nvCxnSpPr>
        <p:spPr>
          <a:xfrm flipV="1">
            <a:off x="10149377" y="3625985"/>
            <a:ext cx="0" cy="24910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60B7FC8-24CE-443F-ACB4-41715EE3B8AE}"/>
              </a:ext>
            </a:extLst>
          </p:cNvPr>
          <p:cNvCxnSpPr>
            <a:cxnSpLocks/>
          </p:cNvCxnSpPr>
          <p:nvPr/>
        </p:nvCxnSpPr>
        <p:spPr>
          <a:xfrm>
            <a:off x="10142026" y="4172849"/>
            <a:ext cx="0" cy="23484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8DD2090-5324-40AD-8303-7BBFA948CDB8}"/>
              </a:ext>
            </a:extLst>
          </p:cNvPr>
          <p:cNvCxnSpPr/>
          <p:nvPr/>
        </p:nvCxnSpPr>
        <p:spPr>
          <a:xfrm flipH="1">
            <a:off x="9103587" y="3759572"/>
            <a:ext cx="42643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3BC9CBFE-1CC2-4E51-8CAD-22CDD17CD102}"/>
              </a:ext>
            </a:extLst>
          </p:cNvPr>
          <p:cNvCxnSpPr>
            <a:cxnSpLocks/>
          </p:cNvCxnSpPr>
          <p:nvPr/>
        </p:nvCxnSpPr>
        <p:spPr>
          <a:xfrm flipH="1">
            <a:off x="10746932" y="3759572"/>
            <a:ext cx="59687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721C769-4931-4EDE-B8E7-1F521CA2D1DA}"/>
              </a:ext>
            </a:extLst>
          </p:cNvPr>
          <p:cNvCxnSpPr>
            <a:cxnSpLocks/>
          </p:cNvCxnSpPr>
          <p:nvPr/>
        </p:nvCxnSpPr>
        <p:spPr>
          <a:xfrm flipH="1">
            <a:off x="10746932" y="4287964"/>
            <a:ext cx="59687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0E06BF16-08F8-4DB3-8051-54B1EE7C91BC}"/>
              </a:ext>
            </a:extLst>
          </p:cNvPr>
          <p:cNvCxnSpPr/>
          <p:nvPr/>
        </p:nvCxnSpPr>
        <p:spPr>
          <a:xfrm flipH="1">
            <a:off x="9103587" y="4287964"/>
            <a:ext cx="42643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35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1" grpId="0" animBg="1"/>
      <p:bldP spid="33" grpId="0" animBg="1"/>
      <p:bldP spid="35" grpId="0" animBg="1"/>
      <p:bldP spid="39" grpId="0" animBg="1"/>
      <p:bldP spid="40" grpId="0" animBg="1"/>
      <p:bldP spid="52" grpId="0" animBg="1"/>
      <p:bldP spid="53" grpId="0" animBg="1"/>
      <p:bldP spid="54" grpId="0" animBg="1"/>
      <p:bldP spid="55" grpId="0" animBg="1"/>
      <p:bldP spid="74" grpId="0" animBg="1"/>
      <p:bldP spid="77" grpId="0" animBg="1"/>
      <p:bldP spid="85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9" grpId="0" animBg="1"/>
      <p:bldP spid="110" grpId="0" animBg="1"/>
      <p:bldP spid="112" grpId="0" animBg="1"/>
      <p:bldP spid="127" grpId="0" animBg="1"/>
      <p:bldP spid="128" grpId="0" animBg="1"/>
      <p:bldP spid="131" grpId="0" animBg="1"/>
      <p:bldP spid="137" grpId="0" animBg="1"/>
      <p:bldP spid="143" grpId="0" animBg="1"/>
      <p:bldP spid="149" grpId="0" animBg="1"/>
      <p:bldP spid="174" grpId="0" animBg="1"/>
      <p:bldP spid="175" grpId="0" animBg="1"/>
      <p:bldP spid="178" grpId="0" animBg="1"/>
      <p:bldP spid="7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91149" cy="1163374"/>
            <a:chOff x="960681" y="2615402"/>
            <a:chExt cx="279114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경계값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채우기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629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borderInterpolate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95335"/>
            <a:ext cx="6145062" cy="978745"/>
            <a:chOff x="6796429" y="1608522"/>
            <a:chExt cx="6145062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쓰임새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1414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앞선 패딩 방법들 중 원하는 걸 정해서 해당 영상 및 행렬을 변경하지 않고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패딩을 적용한 결과를 볼 수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124BF08-D908-4EC3-8508-68D8138314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78" t="9491" r="5602" b="45972"/>
          <a:stretch/>
        </p:blipFill>
        <p:spPr>
          <a:xfrm>
            <a:off x="4929210" y="2100960"/>
            <a:ext cx="6700268" cy="45617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ADC118-758D-48FD-8AAC-77AD0B8617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25" t="4027" r="55393" b="29456"/>
          <a:stretch/>
        </p:blipFill>
        <p:spPr>
          <a:xfrm>
            <a:off x="8971669" y="1379546"/>
            <a:ext cx="3220331" cy="386535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0D66D8-F2CA-4125-95F2-3D5EC713422C}"/>
              </a:ext>
            </a:extLst>
          </p:cNvPr>
          <p:cNvSpPr/>
          <p:nvPr/>
        </p:nvSpPr>
        <p:spPr>
          <a:xfrm>
            <a:off x="8315325" y="5300663"/>
            <a:ext cx="814388" cy="1497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EAA63F2-881D-47A7-9A39-A21B9AE0BBA9}"/>
              </a:ext>
            </a:extLst>
          </p:cNvPr>
          <p:cNvSpPr/>
          <p:nvPr/>
        </p:nvSpPr>
        <p:spPr>
          <a:xfrm>
            <a:off x="10667078" y="5300663"/>
            <a:ext cx="814388" cy="1497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AEF5805-BC5C-4DCB-94B5-14AF1A7CA2CB}"/>
              </a:ext>
            </a:extLst>
          </p:cNvPr>
          <p:cNvSpPr/>
          <p:nvPr/>
        </p:nvSpPr>
        <p:spPr>
          <a:xfrm>
            <a:off x="8971669" y="3376613"/>
            <a:ext cx="1224844" cy="11668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9126D17-2F05-49AB-9C2E-E6AACE95045C}"/>
              </a:ext>
            </a:extLst>
          </p:cNvPr>
          <p:cNvSpPr/>
          <p:nvPr/>
        </p:nvSpPr>
        <p:spPr>
          <a:xfrm>
            <a:off x="5576888" y="4957143"/>
            <a:ext cx="2057400" cy="102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AEECBE4-7DC8-400A-BE10-BBFCAA81C73B}"/>
              </a:ext>
            </a:extLst>
          </p:cNvPr>
          <p:cNvSpPr/>
          <p:nvPr/>
        </p:nvSpPr>
        <p:spPr>
          <a:xfrm>
            <a:off x="5772151" y="5059847"/>
            <a:ext cx="2057400" cy="102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99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0" grpId="0" animBg="1"/>
      <p:bldP spid="81" grpId="0" animBg="1"/>
      <p:bldP spid="83" grpId="0" animBg="1"/>
      <p:bldP spid="8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623079" y="3119510"/>
            <a:ext cx="4320413" cy="1654690"/>
            <a:chOff x="5912508" y="3843583"/>
            <a:chExt cx="4320413" cy="1654690"/>
          </a:xfrm>
        </p:grpSpPr>
        <p:sp>
          <p:nvSpPr>
            <p:cNvPr id="6" name="TextBox 5"/>
            <p:cNvSpPr txBox="1"/>
            <p:nvPr/>
          </p:nvSpPr>
          <p:spPr>
            <a:xfrm>
              <a:off x="5912508" y="3843583"/>
              <a:ext cx="43204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0" i="0" u="none" strike="noStrike" kern="1200" cap="none" spc="0" normalizeH="0" baseline="0" noProof="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+mn-cs"/>
                </a:rPr>
                <a:t>2D </a:t>
              </a:r>
              <a:r>
                <a:rPr kumimoji="0" lang="ko-KR" altLang="en-US" sz="5400" b="0" i="0" u="none" strike="noStrike" kern="1200" cap="none" spc="0" normalizeH="0" baseline="0" noProof="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+mn-cs"/>
                </a:rPr>
                <a:t>필터 연산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12508" y="5098163"/>
              <a:ext cx="24569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filter2D,</a:t>
              </a:r>
              <a:r>
                <a:rPr lang="ko-KR" altLang="en-US" sz="200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en-US" altLang="ko-KR" sz="200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sepFilter2D</a:t>
              </a:r>
              <a:endPara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+mn-cs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504" y="1050511"/>
            <a:ext cx="3465953" cy="1862048"/>
            <a:chOff x="8841098" y="1050511"/>
            <a:chExt cx="3465953" cy="1862048"/>
          </a:xfrm>
        </p:grpSpPr>
        <p:sp>
          <p:nvSpPr>
            <p:cNvPr id="10" name="TextBox 9"/>
            <p:cNvSpPr txBox="1"/>
            <p:nvPr/>
          </p:nvSpPr>
          <p:spPr>
            <a:xfrm>
              <a:off x="10461674" y="1050511"/>
              <a:ext cx="184537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0" b="0" i="0" u="none" strike="noStrike" kern="1200" cap="none" spc="0" normalizeH="0" baseline="0" noProof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+mn-cs"/>
                </a:rPr>
                <a:t>02</a:t>
              </a:r>
              <a:endParaRPr kumimoji="0" lang="ko-KR" altLang="en-US" sz="11500" b="0" i="0" u="none" strike="noStrike" kern="1200" cap="none" spc="0" normalizeH="0" baseline="0" noProof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8841098" y="1981535"/>
              <a:ext cx="152209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4522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635658" cy="1163374"/>
            <a:chOff x="960681" y="2615402"/>
            <a:chExt cx="2635658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6356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2D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필터 연산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2016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filter2D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977790"/>
            <a:ext cx="6939638" cy="978745"/>
            <a:chOff x="6796429" y="1608522"/>
            <a:chExt cx="6939638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33128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Correlation / Convolution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9360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해당 화소 값과 겹치는 위치에 있는 필터 값을 곱한 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곱해진 값들을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모두 더한다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Convoltion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은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Correlation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에서 필터만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180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도 회전시킨 뒤에 동일한 연산을 수행한다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2F71F13-7DE9-4661-8739-A0466FF87F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95" t="9491" r="18093" b="44444"/>
          <a:stretch/>
        </p:blipFill>
        <p:spPr>
          <a:xfrm>
            <a:off x="4929210" y="2144350"/>
            <a:ext cx="4693346" cy="47136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46F9AB-71AA-4585-A755-607010C011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7" t="5733" r="71812" b="17708"/>
          <a:stretch/>
        </p:blipFill>
        <p:spPr>
          <a:xfrm>
            <a:off x="9212476" y="2414331"/>
            <a:ext cx="2979524" cy="422068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9B3B50-593B-4576-B721-490EBE12FC7B}"/>
              </a:ext>
            </a:extLst>
          </p:cNvPr>
          <p:cNvSpPr/>
          <p:nvPr/>
        </p:nvSpPr>
        <p:spPr>
          <a:xfrm>
            <a:off x="5288280" y="4846320"/>
            <a:ext cx="1470660" cy="152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D6B15CE-789F-475B-B35B-688D2F1C3F4D}"/>
              </a:ext>
            </a:extLst>
          </p:cNvPr>
          <p:cNvSpPr/>
          <p:nvPr/>
        </p:nvSpPr>
        <p:spPr>
          <a:xfrm>
            <a:off x="5288279" y="5341125"/>
            <a:ext cx="2118995" cy="1524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4A6086-D2D5-430B-857A-FD3DD0EC7083}"/>
              </a:ext>
            </a:extLst>
          </p:cNvPr>
          <p:cNvSpPr/>
          <p:nvPr/>
        </p:nvSpPr>
        <p:spPr>
          <a:xfrm>
            <a:off x="5288280" y="6201565"/>
            <a:ext cx="1515746" cy="1524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F9FEFBA-6BA3-46E8-A67A-9C84F98181F4}"/>
              </a:ext>
            </a:extLst>
          </p:cNvPr>
          <p:cNvSpPr/>
          <p:nvPr/>
        </p:nvSpPr>
        <p:spPr>
          <a:xfrm>
            <a:off x="9212476" y="3473584"/>
            <a:ext cx="2979524" cy="10069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9AD1B3D-CDB8-4CAE-A64C-67A6B07B8A8E}"/>
              </a:ext>
            </a:extLst>
          </p:cNvPr>
          <p:cNvSpPr/>
          <p:nvPr/>
        </p:nvSpPr>
        <p:spPr>
          <a:xfrm>
            <a:off x="9212476" y="4524675"/>
            <a:ext cx="2979524" cy="100697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5C8B3FF-0FEA-44F0-BD7C-C0756F744F4E}"/>
              </a:ext>
            </a:extLst>
          </p:cNvPr>
          <p:cNvSpPr/>
          <p:nvPr/>
        </p:nvSpPr>
        <p:spPr>
          <a:xfrm>
            <a:off x="9212476" y="5575766"/>
            <a:ext cx="2979524" cy="10069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0A6158D-62D8-4F49-B78E-AD9AFD342B1D}"/>
              </a:ext>
            </a:extLst>
          </p:cNvPr>
          <p:cNvGrpSpPr/>
          <p:nvPr/>
        </p:nvGrpSpPr>
        <p:grpSpPr>
          <a:xfrm>
            <a:off x="4929210" y="170157"/>
            <a:ext cx="7254981" cy="763302"/>
            <a:chOff x="6796429" y="1608522"/>
            <a:chExt cx="7254981" cy="76330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D280FA0-6CB9-43E5-9A03-1ED154BA3C4B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동작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77ACB3-BD6E-4FDD-8F8C-6666BE134512}"/>
                </a:ext>
              </a:extLst>
            </p:cNvPr>
            <p:cNvSpPr txBox="1"/>
            <p:nvPr/>
          </p:nvSpPr>
          <p:spPr>
            <a:xfrm>
              <a:off x="6800066" y="2064047"/>
              <a:ext cx="7251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디폴트 연산은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Correlation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BORDER_REFRECT101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방식으로 패딩하고 변경 가능하다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917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635658" cy="1163374"/>
            <a:chOff x="960681" y="2615402"/>
            <a:chExt cx="2635658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6356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2D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필터 연산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7402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sepFilter2D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95335"/>
            <a:ext cx="7167906" cy="763302"/>
            <a:chOff x="6796429" y="1608522"/>
            <a:chExt cx="7167906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쓰임새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71642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filter2D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함수와 동일하게 작동하지만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X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와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Y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축에 대한 필터를 각각 따로 적용할 수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121AD89-C5E7-4EDA-9299-C82BE1A62D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95" t="9491" r="25154" b="51852"/>
          <a:stretch/>
        </p:blipFill>
        <p:spPr>
          <a:xfrm>
            <a:off x="4929210" y="1229494"/>
            <a:ext cx="5126649" cy="4977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81FC68-68B4-494B-B243-A6103F2F53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6094" r="71736" b="17448"/>
          <a:stretch/>
        </p:blipFill>
        <p:spPr>
          <a:xfrm>
            <a:off x="9359535" y="1280196"/>
            <a:ext cx="2766629" cy="391400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B7D645-DA67-44A9-8219-0F19F2E0797E}"/>
              </a:ext>
            </a:extLst>
          </p:cNvPr>
          <p:cNvSpPr/>
          <p:nvPr/>
        </p:nvSpPr>
        <p:spPr>
          <a:xfrm>
            <a:off x="5330063" y="3718316"/>
            <a:ext cx="3794887" cy="348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8757A33-8B87-41BC-929A-24D1FEE035D8}"/>
              </a:ext>
            </a:extLst>
          </p:cNvPr>
          <p:cNvSpPr/>
          <p:nvPr/>
        </p:nvSpPr>
        <p:spPr>
          <a:xfrm>
            <a:off x="6749557" y="5410200"/>
            <a:ext cx="695817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5E2BD1A-BDA0-44A2-8ECA-72A5DB54BB68}"/>
              </a:ext>
            </a:extLst>
          </p:cNvPr>
          <p:cNvSpPr/>
          <p:nvPr/>
        </p:nvSpPr>
        <p:spPr>
          <a:xfrm>
            <a:off x="9369785" y="4162425"/>
            <a:ext cx="2756379" cy="9810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31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4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635658" cy="1163374"/>
            <a:chOff x="960681" y="2615402"/>
            <a:chExt cx="2635658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6356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2D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필터 연산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함수 비교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206E57-706D-4253-A292-E6C43E88476C}"/>
              </a:ext>
            </a:extLst>
          </p:cNvPr>
          <p:cNvSpPr txBox="1"/>
          <p:nvPr/>
        </p:nvSpPr>
        <p:spPr>
          <a:xfrm>
            <a:off x="4929210" y="357260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실제 영상 적용 사례</a:t>
            </a:r>
            <a:endParaRPr lang="ko-KR" altLang="en-US" sz="2000" b="1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AB5C0A-BCBF-4B71-8B74-13B1B2EF31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62" t="9491" r="21968" b="53859"/>
          <a:stretch/>
        </p:blipFill>
        <p:spPr>
          <a:xfrm>
            <a:off x="4928228" y="1014052"/>
            <a:ext cx="5928582" cy="50628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B63994-7B6D-4343-847B-3D1E6BB37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274" y="1014052"/>
            <a:ext cx="2752725" cy="29133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8523F8-BCFF-4019-90D1-C5C011F5B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9274" y="3944610"/>
            <a:ext cx="2752725" cy="291339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DB4556A-14C5-4F54-97AD-C61C9D9C9229}"/>
              </a:ext>
            </a:extLst>
          </p:cNvPr>
          <p:cNvCxnSpPr/>
          <p:nvPr/>
        </p:nvCxnSpPr>
        <p:spPr>
          <a:xfrm flipV="1">
            <a:off x="8124825" y="2462611"/>
            <a:ext cx="1314449" cy="11633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FC7397-0A1E-4ABE-8CBB-A1EBBA32C71F}"/>
              </a:ext>
            </a:extLst>
          </p:cNvPr>
          <p:cNvCxnSpPr>
            <a:endCxn id="14" idx="1"/>
          </p:cNvCxnSpPr>
          <p:nvPr/>
        </p:nvCxnSpPr>
        <p:spPr>
          <a:xfrm>
            <a:off x="8439150" y="5095875"/>
            <a:ext cx="1000124" cy="3054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67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3926</TotalTime>
  <Words>821</Words>
  <Application>Microsoft Office PowerPoint</Application>
  <PresentationFormat>와이드스크린</PresentationFormat>
  <Paragraphs>198</Paragraphs>
  <Slides>36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KoPub돋움체 Bold</vt:lpstr>
      <vt:lpstr>KoPub돋움체 Light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윤진호</dc:creator>
  <cp:lastModifiedBy>송대석</cp:lastModifiedBy>
  <cp:revision>288</cp:revision>
  <dcterms:created xsi:type="dcterms:W3CDTF">2020-08-18T14:02:52Z</dcterms:created>
  <dcterms:modified xsi:type="dcterms:W3CDTF">2022-04-08T02:05:11Z</dcterms:modified>
</cp:coreProperties>
</file>